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5" r:id="rId1"/>
  </p:sldMasterIdLst>
  <p:notesMasterIdLst>
    <p:notesMasterId r:id="rId27"/>
  </p:notesMasterIdLst>
  <p:handoutMasterIdLst>
    <p:handoutMasterId r:id="rId28"/>
  </p:handoutMasterIdLst>
  <p:sldIdLst>
    <p:sldId id="762" r:id="rId2"/>
    <p:sldId id="768" r:id="rId3"/>
    <p:sldId id="725" r:id="rId4"/>
    <p:sldId id="813" r:id="rId5"/>
    <p:sldId id="734" r:id="rId6"/>
    <p:sldId id="794" r:id="rId7"/>
    <p:sldId id="795" r:id="rId8"/>
    <p:sldId id="796" r:id="rId9"/>
    <p:sldId id="793" r:id="rId10"/>
    <p:sldId id="802" r:id="rId11"/>
    <p:sldId id="804" r:id="rId12"/>
    <p:sldId id="805" r:id="rId13"/>
    <p:sldId id="806" r:id="rId14"/>
    <p:sldId id="807" r:id="rId15"/>
    <p:sldId id="808" r:id="rId16"/>
    <p:sldId id="809" r:id="rId17"/>
    <p:sldId id="781" r:id="rId18"/>
    <p:sldId id="782" r:id="rId19"/>
    <p:sldId id="812" r:id="rId20"/>
    <p:sldId id="784" r:id="rId21"/>
    <p:sldId id="785" r:id="rId22"/>
    <p:sldId id="810" r:id="rId23"/>
    <p:sldId id="811" r:id="rId24"/>
    <p:sldId id="801" r:id="rId25"/>
    <p:sldId id="722" r:id="rId26"/>
  </p:sldIdLst>
  <p:sldSz cx="9906000" cy="6858000" type="A4"/>
  <p:notesSz cx="6669088" cy="9753600"/>
  <p:defaultTextStyle>
    <a:defPPr>
      <a:defRPr lang="en-US"/>
    </a:defPPr>
    <a:lvl1pPr algn="ctr" rtl="0" eaLnBrk="0" fontAlgn="base" hangingPunct="0">
      <a:spcBef>
        <a:spcPct val="50000"/>
      </a:spcBef>
      <a:spcAft>
        <a:spcPct val="0"/>
      </a:spcAft>
      <a:defRPr kumimoji="1" sz="2200" kern="1200">
        <a:solidFill>
          <a:srgbClr val="FF3300"/>
        </a:solidFill>
        <a:latin typeface="Times New Roman" pitchFamily="18" charset="0"/>
        <a:ea typeface="標楷體" pitchFamily="65" charset="-120"/>
        <a:cs typeface="+mn-cs"/>
      </a:defRPr>
    </a:lvl1pPr>
    <a:lvl2pPr marL="457200" algn="ctr" rtl="0" eaLnBrk="0" fontAlgn="base" hangingPunct="0">
      <a:spcBef>
        <a:spcPct val="50000"/>
      </a:spcBef>
      <a:spcAft>
        <a:spcPct val="0"/>
      </a:spcAft>
      <a:defRPr kumimoji="1" sz="2200" kern="1200">
        <a:solidFill>
          <a:srgbClr val="FF3300"/>
        </a:solidFill>
        <a:latin typeface="Times New Roman" pitchFamily="18" charset="0"/>
        <a:ea typeface="標楷體" pitchFamily="65" charset="-120"/>
        <a:cs typeface="+mn-cs"/>
      </a:defRPr>
    </a:lvl2pPr>
    <a:lvl3pPr marL="914400" algn="ctr" rtl="0" eaLnBrk="0" fontAlgn="base" hangingPunct="0">
      <a:spcBef>
        <a:spcPct val="50000"/>
      </a:spcBef>
      <a:spcAft>
        <a:spcPct val="0"/>
      </a:spcAft>
      <a:defRPr kumimoji="1" sz="2200" kern="1200">
        <a:solidFill>
          <a:srgbClr val="FF3300"/>
        </a:solidFill>
        <a:latin typeface="Times New Roman" pitchFamily="18" charset="0"/>
        <a:ea typeface="標楷體" pitchFamily="65" charset="-120"/>
        <a:cs typeface="+mn-cs"/>
      </a:defRPr>
    </a:lvl3pPr>
    <a:lvl4pPr marL="1371600" algn="ctr" rtl="0" eaLnBrk="0" fontAlgn="base" hangingPunct="0">
      <a:spcBef>
        <a:spcPct val="50000"/>
      </a:spcBef>
      <a:spcAft>
        <a:spcPct val="0"/>
      </a:spcAft>
      <a:defRPr kumimoji="1" sz="2200" kern="1200">
        <a:solidFill>
          <a:srgbClr val="FF3300"/>
        </a:solidFill>
        <a:latin typeface="Times New Roman" pitchFamily="18" charset="0"/>
        <a:ea typeface="標楷體" pitchFamily="65" charset="-120"/>
        <a:cs typeface="+mn-cs"/>
      </a:defRPr>
    </a:lvl4pPr>
    <a:lvl5pPr marL="1828800" algn="ctr" rtl="0" eaLnBrk="0" fontAlgn="base" hangingPunct="0">
      <a:spcBef>
        <a:spcPct val="50000"/>
      </a:spcBef>
      <a:spcAft>
        <a:spcPct val="0"/>
      </a:spcAft>
      <a:defRPr kumimoji="1" sz="2200" kern="1200">
        <a:solidFill>
          <a:srgbClr val="FF3300"/>
        </a:solidFill>
        <a:latin typeface="Times New Roman" pitchFamily="18" charset="0"/>
        <a:ea typeface="標楷體" pitchFamily="65" charset="-120"/>
        <a:cs typeface="+mn-cs"/>
      </a:defRPr>
    </a:lvl5pPr>
    <a:lvl6pPr marL="2286000" algn="l" defTabSz="914400" rtl="0" eaLnBrk="1" latinLnBrk="0" hangingPunct="1">
      <a:defRPr kumimoji="1" sz="2200" kern="1200">
        <a:solidFill>
          <a:srgbClr val="FF3300"/>
        </a:solidFill>
        <a:latin typeface="Times New Roman" pitchFamily="18" charset="0"/>
        <a:ea typeface="標楷體" pitchFamily="65" charset="-120"/>
        <a:cs typeface="+mn-cs"/>
      </a:defRPr>
    </a:lvl6pPr>
    <a:lvl7pPr marL="2743200" algn="l" defTabSz="914400" rtl="0" eaLnBrk="1" latinLnBrk="0" hangingPunct="1">
      <a:defRPr kumimoji="1" sz="2200" kern="1200">
        <a:solidFill>
          <a:srgbClr val="FF3300"/>
        </a:solidFill>
        <a:latin typeface="Times New Roman" pitchFamily="18" charset="0"/>
        <a:ea typeface="標楷體" pitchFamily="65" charset="-120"/>
        <a:cs typeface="+mn-cs"/>
      </a:defRPr>
    </a:lvl7pPr>
    <a:lvl8pPr marL="3200400" algn="l" defTabSz="914400" rtl="0" eaLnBrk="1" latinLnBrk="0" hangingPunct="1">
      <a:defRPr kumimoji="1" sz="2200" kern="1200">
        <a:solidFill>
          <a:srgbClr val="FF3300"/>
        </a:solidFill>
        <a:latin typeface="Times New Roman" pitchFamily="18" charset="0"/>
        <a:ea typeface="標楷體" pitchFamily="65" charset="-120"/>
        <a:cs typeface="+mn-cs"/>
      </a:defRPr>
    </a:lvl8pPr>
    <a:lvl9pPr marL="3657600" algn="l" defTabSz="914400" rtl="0" eaLnBrk="1" latinLnBrk="0" hangingPunct="1">
      <a:defRPr kumimoji="1" sz="2200" kern="1200">
        <a:solidFill>
          <a:srgbClr val="FF3300"/>
        </a:solidFill>
        <a:latin typeface="Times New Roman" pitchFamily="18" charset="0"/>
        <a:ea typeface="標楷體" pitchFamily="65" charset="-120"/>
        <a:cs typeface="+mn-cs"/>
      </a:defRPr>
    </a:lvl9pPr>
  </p:defaultTextStyle>
  <p:extLst>
    <p:ext uri="{EFAFB233-063F-42B5-8137-9DF3F51BA10A}">
      <p15:sldGuideLst xmlns="" xmlns:p15="http://schemas.microsoft.com/office/powerpoint/2012/main">
        <p15:guide id="1" orient="horz" pos="3627">
          <p15:clr>
            <a:srgbClr val="A4A3A4"/>
          </p15:clr>
        </p15:guide>
        <p15:guide id="2" pos="3120">
          <p15:clr>
            <a:srgbClr val="A4A3A4"/>
          </p15:clr>
        </p15:guide>
      </p15:sldGuideLst>
    </p:ext>
    <p:ext uri="{2D200454-40CA-4A62-9FC3-DE9A4176ACB9}">
      <p15:notesGuideLst xmlns="" xmlns:p15="http://schemas.microsoft.com/office/powerpoint/2012/main">
        <p15:guide id="1" orient="horz" pos="3072"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CCFF"/>
    <a:srgbClr val="FF0066"/>
    <a:srgbClr val="003366"/>
    <a:srgbClr val="FFCC00"/>
    <a:srgbClr val="003300"/>
    <a:srgbClr val="008000"/>
    <a:srgbClr val="FFCC99"/>
    <a:srgbClr val="66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24" autoAdjust="0"/>
    <p:restoredTop sz="80990" autoAdjust="0"/>
  </p:normalViewPr>
  <p:slideViewPr>
    <p:cSldViewPr snapToGrid="0">
      <p:cViewPr varScale="1">
        <p:scale>
          <a:sx n="92" d="100"/>
          <a:sy n="92" d="100"/>
        </p:scale>
        <p:origin x="-2046" y="-108"/>
      </p:cViewPr>
      <p:guideLst>
        <p:guide orient="horz" pos="3627"/>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2" d="100"/>
          <a:sy n="42" d="100"/>
        </p:scale>
        <p:origin x="-2064" y="-120"/>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890665" cy="487681"/>
          </a:xfrm>
          <a:prstGeom prst="rect">
            <a:avLst/>
          </a:prstGeom>
          <a:noFill/>
          <a:ln w="9525">
            <a:noFill/>
            <a:miter lim="800000"/>
            <a:headEnd/>
            <a:tailEnd/>
          </a:ln>
        </p:spPr>
        <p:txBody>
          <a:bodyPr vert="horz" wrap="square" lIns="90697" tIns="45350" rIns="90697" bIns="45350" numCol="1" anchor="t" anchorCtr="0" compatLnSpc="1">
            <a:prstTxWarp prst="textNoShape">
              <a:avLst/>
            </a:prstTxWarp>
          </a:bodyPr>
          <a:lstStyle>
            <a:lvl1pPr algn="l" defTabSz="908116" eaLnBrk="1" hangingPunct="1">
              <a:spcBef>
                <a:spcPct val="0"/>
              </a:spcBef>
              <a:defRPr kumimoji="0" sz="1200">
                <a:solidFill>
                  <a:schemeClr val="tx1"/>
                </a:solidFill>
                <a:ea typeface="新細明體" pitchFamily="18" charset="-120"/>
              </a:defRPr>
            </a:lvl1pPr>
          </a:lstStyle>
          <a:p>
            <a:pPr>
              <a:defRPr/>
            </a:pPr>
            <a:endParaRPr lang="en-US" altLang="zh-TW"/>
          </a:p>
        </p:txBody>
      </p:sp>
      <p:sp>
        <p:nvSpPr>
          <p:cNvPr id="14339" name="Rectangle 3"/>
          <p:cNvSpPr>
            <a:spLocks noGrp="1" noChangeArrowheads="1"/>
          </p:cNvSpPr>
          <p:nvPr>
            <p:ph type="dt" sz="quarter" idx="1"/>
          </p:nvPr>
        </p:nvSpPr>
        <p:spPr bwMode="auto">
          <a:xfrm>
            <a:off x="3778423" y="1"/>
            <a:ext cx="2890665" cy="487681"/>
          </a:xfrm>
          <a:prstGeom prst="rect">
            <a:avLst/>
          </a:prstGeom>
          <a:noFill/>
          <a:ln w="9525">
            <a:noFill/>
            <a:miter lim="800000"/>
            <a:headEnd/>
            <a:tailEnd/>
          </a:ln>
        </p:spPr>
        <p:txBody>
          <a:bodyPr vert="horz" wrap="square" lIns="90697" tIns="45350" rIns="90697" bIns="45350" numCol="1" anchor="t" anchorCtr="0" compatLnSpc="1">
            <a:prstTxWarp prst="textNoShape">
              <a:avLst/>
            </a:prstTxWarp>
          </a:bodyPr>
          <a:lstStyle>
            <a:lvl1pPr algn="r" defTabSz="908116" eaLnBrk="1" hangingPunct="1">
              <a:spcBef>
                <a:spcPct val="0"/>
              </a:spcBef>
              <a:defRPr kumimoji="0" sz="1200">
                <a:solidFill>
                  <a:schemeClr val="tx1"/>
                </a:solidFill>
                <a:ea typeface="新細明體" pitchFamily="18" charset="-120"/>
              </a:defRPr>
            </a:lvl1pPr>
          </a:lstStyle>
          <a:p>
            <a:pPr>
              <a:defRPr/>
            </a:pPr>
            <a:fld id="{F32132DF-80F1-44C8-B921-2E4CB9321985}" type="datetime1">
              <a:rPr lang="zh-TW" altLang="en-US"/>
              <a:pPr>
                <a:defRPr/>
              </a:pPr>
              <a:t>2021/5/24</a:t>
            </a:fld>
            <a:endParaRPr lang="en-US" altLang="zh-TW"/>
          </a:p>
        </p:txBody>
      </p:sp>
      <p:sp>
        <p:nvSpPr>
          <p:cNvPr id="14340" name="Rectangle 4"/>
          <p:cNvSpPr>
            <a:spLocks noGrp="1" noChangeArrowheads="1"/>
          </p:cNvSpPr>
          <p:nvPr>
            <p:ph type="ftr" sz="quarter" idx="2"/>
          </p:nvPr>
        </p:nvSpPr>
        <p:spPr bwMode="auto">
          <a:xfrm>
            <a:off x="0" y="9265921"/>
            <a:ext cx="2890665" cy="487680"/>
          </a:xfrm>
          <a:prstGeom prst="rect">
            <a:avLst/>
          </a:prstGeom>
          <a:noFill/>
          <a:ln w="9525">
            <a:noFill/>
            <a:miter lim="800000"/>
            <a:headEnd/>
            <a:tailEnd/>
          </a:ln>
        </p:spPr>
        <p:txBody>
          <a:bodyPr vert="horz" wrap="square" lIns="90697" tIns="45350" rIns="90697" bIns="45350" numCol="1" anchor="b" anchorCtr="0" compatLnSpc="1">
            <a:prstTxWarp prst="textNoShape">
              <a:avLst/>
            </a:prstTxWarp>
          </a:bodyPr>
          <a:lstStyle>
            <a:lvl1pPr algn="l" defTabSz="908116" eaLnBrk="1" hangingPunct="1">
              <a:spcBef>
                <a:spcPct val="0"/>
              </a:spcBef>
              <a:defRPr kumimoji="0" sz="1200">
                <a:solidFill>
                  <a:schemeClr val="tx1"/>
                </a:solidFill>
                <a:ea typeface="新細明體" pitchFamily="18" charset="-120"/>
              </a:defRPr>
            </a:lvl1pPr>
          </a:lstStyle>
          <a:p>
            <a:pPr>
              <a:defRPr/>
            </a:pPr>
            <a:endParaRPr lang="en-US" altLang="zh-TW"/>
          </a:p>
        </p:txBody>
      </p:sp>
      <p:sp>
        <p:nvSpPr>
          <p:cNvPr id="14341" name="Rectangle 5"/>
          <p:cNvSpPr>
            <a:spLocks noGrp="1" noChangeArrowheads="1"/>
          </p:cNvSpPr>
          <p:nvPr>
            <p:ph type="sldNum" sz="quarter" idx="3"/>
          </p:nvPr>
        </p:nvSpPr>
        <p:spPr bwMode="auto">
          <a:xfrm>
            <a:off x="3778423" y="9265921"/>
            <a:ext cx="2890665" cy="487680"/>
          </a:xfrm>
          <a:prstGeom prst="rect">
            <a:avLst/>
          </a:prstGeom>
          <a:noFill/>
          <a:ln w="9525">
            <a:noFill/>
            <a:miter lim="800000"/>
            <a:headEnd/>
            <a:tailEnd/>
          </a:ln>
        </p:spPr>
        <p:txBody>
          <a:bodyPr vert="horz" wrap="square" lIns="90697" tIns="45350" rIns="90697" bIns="45350" numCol="1" anchor="b" anchorCtr="0" compatLnSpc="1">
            <a:prstTxWarp prst="textNoShape">
              <a:avLst/>
            </a:prstTxWarp>
          </a:bodyPr>
          <a:lstStyle>
            <a:lvl1pPr algn="r" defTabSz="908116" eaLnBrk="1" hangingPunct="1">
              <a:spcBef>
                <a:spcPct val="0"/>
              </a:spcBef>
              <a:defRPr kumimoji="0" sz="1200">
                <a:solidFill>
                  <a:schemeClr val="tx1"/>
                </a:solidFill>
                <a:ea typeface="新細明體" pitchFamily="18" charset="-120"/>
              </a:defRPr>
            </a:lvl1pPr>
          </a:lstStyle>
          <a:p>
            <a:pPr>
              <a:defRPr/>
            </a:pPr>
            <a:fld id="{2492BF59-FBBE-4D02-B095-1534F981D348}" type="slidenum">
              <a:rPr lang="zh-TW" altLang="en-US"/>
              <a:pPr>
                <a:defRPr/>
              </a:pPr>
              <a:t>‹#›</a:t>
            </a:fld>
            <a:endParaRPr lang="en-US" altLang="zh-TW"/>
          </a:p>
        </p:txBody>
      </p:sp>
    </p:spTree>
    <p:extLst>
      <p:ext uri="{BB962C8B-B14F-4D97-AF65-F5344CB8AC3E}">
        <p14:creationId xmlns="" xmlns:p14="http://schemas.microsoft.com/office/powerpoint/2010/main" val="174272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1"/>
            <a:ext cx="2890665" cy="487681"/>
          </a:xfrm>
          <a:prstGeom prst="rect">
            <a:avLst/>
          </a:prstGeom>
          <a:noFill/>
          <a:ln w="9525">
            <a:noFill/>
            <a:miter lim="800000"/>
            <a:headEnd/>
            <a:tailEnd/>
          </a:ln>
        </p:spPr>
        <p:txBody>
          <a:bodyPr vert="horz" wrap="square" lIns="90697" tIns="45350" rIns="90697" bIns="45350" numCol="1" anchor="t" anchorCtr="0" compatLnSpc="1">
            <a:prstTxWarp prst="textNoShape">
              <a:avLst/>
            </a:prstTxWarp>
          </a:bodyPr>
          <a:lstStyle>
            <a:lvl1pPr algn="l" defTabSz="908116" eaLnBrk="1" hangingPunct="1">
              <a:spcBef>
                <a:spcPct val="0"/>
              </a:spcBef>
              <a:defRPr kumimoji="0" sz="1200">
                <a:solidFill>
                  <a:schemeClr val="tx1"/>
                </a:solidFill>
                <a:ea typeface="新細明體" pitchFamily="18" charset="-120"/>
              </a:defRPr>
            </a:lvl1pPr>
          </a:lstStyle>
          <a:p>
            <a:pPr>
              <a:defRPr/>
            </a:pPr>
            <a:endParaRPr lang="en-US" altLang="zh-TW"/>
          </a:p>
        </p:txBody>
      </p:sp>
      <p:sp>
        <p:nvSpPr>
          <p:cNvPr id="29699" name="Rectangle 9"/>
          <p:cNvSpPr>
            <a:spLocks noGrp="1" noRot="1" noChangeAspect="1" noChangeArrowheads="1"/>
          </p:cNvSpPr>
          <p:nvPr>
            <p:ph type="sldImg" idx="2"/>
          </p:nvPr>
        </p:nvSpPr>
        <p:spPr bwMode="auto">
          <a:xfrm>
            <a:off x="695325" y="731838"/>
            <a:ext cx="5283200" cy="36576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889316" y="4633745"/>
            <a:ext cx="4890457" cy="4389120"/>
          </a:xfrm>
          <a:prstGeom prst="rect">
            <a:avLst/>
          </a:prstGeom>
          <a:noFill/>
          <a:ln w="9525">
            <a:noFill/>
            <a:miter lim="800000"/>
            <a:headEnd/>
            <a:tailEnd/>
          </a:ln>
        </p:spPr>
        <p:txBody>
          <a:bodyPr vert="horz" wrap="square" lIns="90697" tIns="45350" rIns="90697" bIns="4535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zh-TW" noProof="0" smtClean="0"/>
          </a:p>
        </p:txBody>
      </p:sp>
      <p:sp>
        <p:nvSpPr>
          <p:cNvPr id="2059" name="Rectangle 11"/>
          <p:cNvSpPr>
            <a:spLocks noGrp="1" noChangeArrowheads="1"/>
          </p:cNvSpPr>
          <p:nvPr>
            <p:ph type="dt" idx="1"/>
          </p:nvPr>
        </p:nvSpPr>
        <p:spPr bwMode="auto">
          <a:xfrm>
            <a:off x="3778423" y="1"/>
            <a:ext cx="2890665" cy="487681"/>
          </a:xfrm>
          <a:prstGeom prst="rect">
            <a:avLst/>
          </a:prstGeom>
          <a:noFill/>
          <a:ln w="9525">
            <a:noFill/>
            <a:miter lim="800000"/>
            <a:headEnd/>
            <a:tailEnd/>
          </a:ln>
        </p:spPr>
        <p:txBody>
          <a:bodyPr vert="horz" wrap="square" lIns="90697" tIns="45350" rIns="90697" bIns="45350" numCol="1" anchor="t" anchorCtr="0" compatLnSpc="1">
            <a:prstTxWarp prst="textNoShape">
              <a:avLst/>
            </a:prstTxWarp>
          </a:bodyPr>
          <a:lstStyle>
            <a:lvl1pPr algn="r" defTabSz="908116" eaLnBrk="1" hangingPunct="1">
              <a:spcBef>
                <a:spcPct val="0"/>
              </a:spcBef>
              <a:defRPr kumimoji="0" sz="1200">
                <a:solidFill>
                  <a:schemeClr val="tx1"/>
                </a:solidFill>
                <a:ea typeface="新細明體" pitchFamily="18" charset="-120"/>
              </a:defRPr>
            </a:lvl1pPr>
          </a:lstStyle>
          <a:p>
            <a:pPr>
              <a:defRPr/>
            </a:pPr>
            <a:fld id="{FECE37DA-2EB2-4F15-A4A7-69066B3285F5}" type="datetime1">
              <a:rPr lang="zh-TW" altLang="en-US"/>
              <a:pPr>
                <a:defRPr/>
              </a:pPr>
              <a:t>2021/5/24</a:t>
            </a:fld>
            <a:endParaRPr lang="en-US" altLang="zh-TW"/>
          </a:p>
        </p:txBody>
      </p:sp>
      <p:sp>
        <p:nvSpPr>
          <p:cNvPr id="2060" name="Rectangle 12"/>
          <p:cNvSpPr>
            <a:spLocks noGrp="1" noChangeArrowheads="1"/>
          </p:cNvSpPr>
          <p:nvPr>
            <p:ph type="ftr" sz="quarter" idx="4"/>
          </p:nvPr>
        </p:nvSpPr>
        <p:spPr bwMode="auto">
          <a:xfrm>
            <a:off x="0" y="9265921"/>
            <a:ext cx="2890665" cy="487680"/>
          </a:xfrm>
          <a:prstGeom prst="rect">
            <a:avLst/>
          </a:prstGeom>
          <a:noFill/>
          <a:ln w="9525">
            <a:noFill/>
            <a:miter lim="800000"/>
            <a:headEnd/>
            <a:tailEnd/>
          </a:ln>
        </p:spPr>
        <p:txBody>
          <a:bodyPr vert="horz" wrap="square" lIns="90697" tIns="45350" rIns="90697" bIns="45350" numCol="1" anchor="b" anchorCtr="0" compatLnSpc="1">
            <a:prstTxWarp prst="textNoShape">
              <a:avLst/>
            </a:prstTxWarp>
          </a:bodyPr>
          <a:lstStyle>
            <a:lvl1pPr algn="l" defTabSz="908116" eaLnBrk="1" hangingPunct="1">
              <a:spcBef>
                <a:spcPct val="0"/>
              </a:spcBef>
              <a:defRPr kumimoji="0" sz="1200">
                <a:solidFill>
                  <a:schemeClr val="tx1"/>
                </a:solidFill>
                <a:ea typeface="新細明體" pitchFamily="18" charset="-120"/>
              </a:defRPr>
            </a:lvl1pPr>
          </a:lstStyle>
          <a:p>
            <a:pPr>
              <a:defRPr/>
            </a:pPr>
            <a:endParaRPr lang="en-US" altLang="zh-TW"/>
          </a:p>
        </p:txBody>
      </p:sp>
      <p:sp>
        <p:nvSpPr>
          <p:cNvPr id="2061" name="Rectangle 13"/>
          <p:cNvSpPr>
            <a:spLocks noGrp="1" noChangeArrowheads="1"/>
          </p:cNvSpPr>
          <p:nvPr>
            <p:ph type="sldNum" sz="quarter" idx="5"/>
          </p:nvPr>
        </p:nvSpPr>
        <p:spPr bwMode="auto">
          <a:xfrm>
            <a:off x="3778423" y="9265921"/>
            <a:ext cx="2890665" cy="487680"/>
          </a:xfrm>
          <a:prstGeom prst="rect">
            <a:avLst/>
          </a:prstGeom>
          <a:noFill/>
          <a:ln w="9525">
            <a:noFill/>
            <a:miter lim="800000"/>
            <a:headEnd/>
            <a:tailEnd/>
          </a:ln>
        </p:spPr>
        <p:txBody>
          <a:bodyPr vert="horz" wrap="square" lIns="90697" tIns="45350" rIns="90697" bIns="45350" numCol="1" anchor="b" anchorCtr="0" compatLnSpc="1">
            <a:prstTxWarp prst="textNoShape">
              <a:avLst/>
            </a:prstTxWarp>
          </a:bodyPr>
          <a:lstStyle>
            <a:lvl1pPr algn="r" defTabSz="908116" eaLnBrk="1" hangingPunct="1">
              <a:spcBef>
                <a:spcPct val="0"/>
              </a:spcBef>
              <a:defRPr kumimoji="0" sz="1200">
                <a:solidFill>
                  <a:schemeClr val="tx1"/>
                </a:solidFill>
                <a:ea typeface="新細明體" pitchFamily="18" charset="-120"/>
              </a:defRPr>
            </a:lvl1pPr>
          </a:lstStyle>
          <a:p>
            <a:pPr>
              <a:defRPr/>
            </a:pPr>
            <a:fld id="{D21CDF14-7BB6-4D75-9ACB-EB395C0AB8E9}" type="slidenum">
              <a:rPr lang="zh-TW" altLang="en-US"/>
              <a:pPr>
                <a:defRPr/>
              </a:pPr>
              <a:t>‹#›</a:t>
            </a:fld>
            <a:endParaRPr lang="en-US" altLang="zh-TW"/>
          </a:p>
        </p:txBody>
      </p:sp>
    </p:spTree>
    <p:extLst>
      <p:ext uri="{BB962C8B-B14F-4D97-AF65-F5344CB8AC3E}">
        <p14:creationId xmlns="" xmlns:p14="http://schemas.microsoft.com/office/powerpoint/2010/main" val="2422557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zh-TW" altLang="en-US" b="1" dirty="0" smtClean="0">
              <a:latin typeface="Arial" pitchFamily="34" charset="0"/>
            </a:endParaRPr>
          </a:p>
        </p:txBody>
      </p:sp>
    </p:spTree>
    <p:extLst>
      <p:ext uri="{BB962C8B-B14F-4D97-AF65-F5344CB8AC3E}">
        <p14:creationId xmlns="" xmlns:p14="http://schemas.microsoft.com/office/powerpoint/2010/main" val="140503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5" tIns="45348" rIns="90695" bIns="45348" anchor="b"/>
          <a:lstStyle/>
          <a:p>
            <a:pPr algn="r" defTabSz="907077" eaLnBrk="1" hangingPunct="1">
              <a:spcBef>
                <a:spcPct val="0"/>
              </a:spcBef>
            </a:pPr>
            <a:fld id="{03E727CB-D2E5-447B-B46A-A3111FE04EF1}" type="slidenum">
              <a:rPr kumimoji="0" lang="zh-TW" altLang="en-US" sz="1200">
                <a:solidFill>
                  <a:schemeClr val="tx1"/>
                </a:solidFill>
                <a:ea typeface="新細明體" pitchFamily="18" charset="-120"/>
              </a:rPr>
              <a:pPr algn="r" defTabSz="907077" eaLnBrk="1" hangingPunct="1">
                <a:spcBef>
                  <a:spcPct val="0"/>
                </a:spcBef>
              </a:pPr>
              <a:t>9</a:t>
            </a:fld>
            <a:endParaRPr kumimoji="0" lang="en-US" altLang="zh-TW" sz="1200">
              <a:solidFill>
                <a:schemeClr val="tx1"/>
              </a:solidFill>
              <a:ea typeface="新細明體" pitchFamily="18" charset="-120"/>
            </a:endParaRPr>
          </a:p>
        </p:txBody>
      </p:sp>
      <p:sp>
        <p:nvSpPr>
          <p:cNvPr id="40963" name="Rectangle 2"/>
          <p:cNvSpPr>
            <a:spLocks noGrp="1" noRot="1" noChangeAspect="1" noChangeArrowheads="1" noTextEdit="1"/>
          </p:cNvSpPr>
          <p:nvPr>
            <p:ph type="sldImg"/>
          </p:nvPr>
        </p:nvSpPr>
        <p:spPr>
          <a:xfrm>
            <a:off x="579438" y="650875"/>
            <a:ext cx="5511800" cy="3817938"/>
          </a:xfrm>
          <a:ln/>
        </p:spPr>
      </p:sp>
      <p:sp>
        <p:nvSpPr>
          <p:cNvPr id="40964" name="Rectangle 3"/>
          <p:cNvSpPr>
            <a:spLocks noGrp="1" noChangeArrowheads="1"/>
          </p:cNvSpPr>
          <p:nvPr>
            <p:ph type="body" idx="1"/>
          </p:nvPr>
        </p:nvSpPr>
        <p:spPr>
          <a:xfrm>
            <a:off x="887758" y="4629041"/>
            <a:ext cx="4892015" cy="4580429"/>
          </a:xfrm>
          <a:noFill/>
          <a:ln/>
        </p:spPr>
        <p:txBody>
          <a:bodyPr lIns="90695" tIns="45348" rIns="90695" bIns="45348"/>
          <a:lstStyle/>
          <a:p>
            <a:pPr algn="just">
              <a:spcBef>
                <a:spcPct val="50000"/>
              </a:spcBef>
            </a:pPr>
            <a:endParaRPr lang="zh-TW" altLang="en-US" b="1" dirty="0" smtClean="0">
              <a:solidFill>
                <a:srgbClr val="336699"/>
              </a:solidFill>
              <a:latin typeface="Arial" pitchFamily="34" charset="0"/>
            </a:endParaRPr>
          </a:p>
          <a:p>
            <a:pPr eaLnBrk="1" hangingPunct="1"/>
            <a:endParaRPr lang="zh-TW" altLang="en-US" b="1" dirty="0" smtClean="0">
              <a:latin typeface="Arial" pitchFamily="34" charset="0"/>
            </a:endParaRPr>
          </a:p>
          <a:p>
            <a:pPr eaLnBrk="1" hangingPunct="1"/>
            <a:endParaRPr lang="en-US" altLang="zh-TW" b="1" dirty="0" smtClean="0">
              <a:solidFill>
                <a:srgbClr val="000060"/>
              </a:solidFill>
              <a:latin typeface="Arial" pitchFamily="34" charset="0"/>
            </a:endParaRPr>
          </a:p>
        </p:txBody>
      </p:sp>
    </p:spTree>
    <p:extLst>
      <p:ext uri="{BB962C8B-B14F-4D97-AF65-F5344CB8AC3E}">
        <p14:creationId xmlns="" xmlns:p14="http://schemas.microsoft.com/office/powerpoint/2010/main" val="236997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txBox="1"/>
          <p:nvPr/>
        </p:nvSpPr>
        <p:spPr>
          <a:xfrm>
            <a:off x="3778419" y="9265917"/>
            <a:ext cx="2890665" cy="487676"/>
          </a:xfrm>
          <a:prstGeom prst="rect">
            <a:avLst/>
          </a:prstGeom>
          <a:noFill/>
          <a:ln>
            <a:noFill/>
          </a:ln>
        </p:spPr>
        <p:txBody>
          <a:bodyPr vert="horz" wrap="square" lIns="90970" tIns="45494" rIns="90970" bIns="45494" anchor="b" anchorCtr="0" compatLnSpc="1"/>
          <a:lstStyle/>
          <a:p>
            <a:pPr algn="r" defTabSz="914277" fontAlgn="auto" hangingPunct="1">
              <a:spcBef>
                <a:spcPts val="0"/>
              </a:spcBef>
              <a:spcAft>
                <a:spcPts val="0"/>
              </a:spcAft>
              <a:defRPr sz="1800" b="0" i="0" u="none" strike="noStrike" kern="0" cap="none" spc="0" baseline="0">
                <a:solidFill>
                  <a:srgbClr val="000000"/>
                </a:solidFill>
                <a:uFillTx/>
              </a:defRPr>
            </a:pPr>
            <a:fld id="{8F44FD70-F713-419B-837D-F93EAB07AB89}" type="slidenum">
              <a:rPr/>
              <a:pPr algn="r" defTabSz="914277" fontAlgn="auto" hangingPunct="1">
                <a:spcBef>
                  <a:spcPts val="0"/>
                </a:spcBef>
                <a:spcAft>
                  <a:spcPts val="0"/>
                </a:spcAft>
                <a:defRPr sz="1800" b="0" i="0" u="none" strike="noStrike" kern="0" cap="none" spc="0" baseline="0">
                  <a:solidFill>
                    <a:srgbClr val="000000"/>
                  </a:solidFill>
                  <a:uFillTx/>
                </a:defRPr>
              </a:pPr>
              <a:t>10</a:t>
            </a:fld>
            <a:endParaRPr lang="en-US" sz="1200" dirty="0">
              <a:solidFill>
                <a:srgbClr val="000000"/>
              </a:solidFill>
              <a:latin typeface="Times New Roman" pitchFamily="18"/>
              <a:ea typeface="新細明體" pitchFamily="18"/>
            </a:endParaRPr>
          </a:p>
        </p:txBody>
      </p:sp>
      <p:sp>
        <p:nvSpPr>
          <p:cNvPr id="3" name="Rectangle 2"/>
          <p:cNvSpPr>
            <a:spLocks noGrp="1" noRot="1" noChangeAspect="1"/>
          </p:cNvSpPr>
          <p:nvPr>
            <p:ph type="sldImg"/>
          </p:nvPr>
        </p:nvSpPr>
        <p:spPr>
          <a:xfrm>
            <a:off x="579438" y="652463"/>
            <a:ext cx="5510212" cy="3816350"/>
          </a:xfrm>
        </p:spPr>
      </p:sp>
      <p:sp>
        <p:nvSpPr>
          <p:cNvPr id="4" name="Rectangle 3"/>
          <p:cNvSpPr txBox="1">
            <a:spLocks noGrp="1"/>
          </p:cNvSpPr>
          <p:nvPr>
            <p:ph type="body" sz="quarter" idx="1"/>
          </p:nvPr>
        </p:nvSpPr>
        <p:spPr>
          <a:xfrm>
            <a:off x="887755" y="4630614"/>
            <a:ext cx="4892012" cy="4578857"/>
          </a:xfrm>
        </p:spPr>
        <p:txBody>
          <a:bodyPr lIns="90970" tIns="45494" rIns="90970" bIns="45494"/>
          <a:lstStyle/>
          <a:p>
            <a:pPr lvl="0" hangingPunct="1"/>
            <a:r>
              <a:rPr lang="en-US" b="1">
                <a:latin typeface="Arial" pitchFamily="34"/>
              </a:rPr>
              <a:t>Taiwan reaches  international level in the construction industry and professional engineering service.</a:t>
            </a:r>
          </a:p>
          <a:p>
            <a:pPr lvl="0" hangingPunct="1"/>
            <a:r>
              <a:rPr lang="en-US" b="1">
                <a:latin typeface="Arial" pitchFamily="34"/>
              </a:rPr>
              <a:t>We completed the achievements of long tunnels, long span bridges, mass rapid transit systems, water resources development, skyscrapers, petrochemical plants, and power plants. In addition, professionals in Taiwan are recognized by international professional organizations, e.g. APEC Engineer and International Professional Engineer.</a:t>
            </a:r>
          </a:p>
          <a:p>
            <a:pPr lvl="0" hangingPunct="1"/>
            <a:r>
              <a:rPr lang="zh-TW" b="1">
                <a:latin typeface="Arial" pitchFamily="34"/>
              </a:rPr>
              <a:t>臺灣的工程技術服務業及營造業具國際一流水準，擁有完成長隧道、大跨距橋梁、捷運建設、水資源開發、超高樓建築、石化廠及電廠等工程實績，技術人員具亞太工程師及國際工程師之專業證照。</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txBox="1"/>
          <p:nvPr/>
        </p:nvSpPr>
        <p:spPr>
          <a:xfrm>
            <a:off x="3778419" y="9265917"/>
            <a:ext cx="2890665" cy="487676"/>
          </a:xfrm>
          <a:prstGeom prst="rect">
            <a:avLst/>
          </a:prstGeom>
          <a:noFill/>
          <a:ln>
            <a:noFill/>
          </a:ln>
        </p:spPr>
        <p:txBody>
          <a:bodyPr vert="horz" wrap="square" lIns="90970" tIns="45494" rIns="90970" bIns="45494" anchor="b" anchorCtr="0" compatLnSpc="1"/>
          <a:lstStyle/>
          <a:p>
            <a:pPr algn="r" defTabSz="914277" fontAlgn="auto" hangingPunct="1">
              <a:spcBef>
                <a:spcPts val="0"/>
              </a:spcBef>
              <a:spcAft>
                <a:spcPts val="0"/>
              </a:spcAft>
              <a:defRPr sz="1800" b="0" i="0" u="none" strike="noStrike" kern="0" cap="none" spc="0" baseline="0">
                <a:solidFill>
                  <a:srgbClr val="000000"/>
                </a:solidFill>
                <a:uFillTx/>
              </a:defRPr>
            </a:pPr>
            <a:fld id="{45E091D0-D145-485A-BE6F-ED523858433A}" type="slidenum">
              <a:rPr/>
              <a:pPr algn="r" defTabSz="914277" fontAlgn="auto" hangingPunct="1">
                <a:spcBef>
                  <a:spcPts val="0"/>
                </a:spcBef>
                <a:spcAft>
                  <a:spcPts val="0"/>
                </a:spcAft>
                <a:defRPr sz="1800" b="0" i="0" u="none" strike="noStrike" kern="0" cap="none" spc="0" baseline="0">
                  <a:solidFill>
                    <a:srgbClr val="000000"/>
                  </a:solidFill>
                  <a:uFillTx/>
                </a:defRPr>
              </a:pPr>
              <a:t>11</a:t>
            </a:fld>
            <a:endParaRPr lang="en-US" sz="1200" dirty="0">
              <a:solidFill>
                <a:srgbClr val="000000"/>
              </a:solidFill>
              <a:latin typeface="Times New Roman" pitchFamily="18"/>
              <a:ea typeface="新細明體" pitchFamily="18"/>
            </a:endParaRPr>
          </a:p>
        </p:txBody>
      </p:sp>
      <p:sp>
        <p:nvSpPr>
          <p:cNvPr id="3" name="Rectangle 2"/>
          <p:cNvSpPr>
            <a:spLocks noGrp="1" noRot="1" noChangeAspect="1"/>
          </p:cNvSpPr>
          <p:nvPr>
            <p:ph type="sldImg"/>
          </p:nvPr>
        </p:nvSpPr>
        <p:spPr>
          <a:xfrm>
            <a:off x="579438" y="652463"/>
            <a:ext cx="5510212" cy="3816350"/>
          </a:xfrm>
        </p:spPr>
      </p:sp>
      <p:sp>
        <p:nvSpPr>
          <p:cNvPr id="4" name="Rectangle 3"/>
          <p:cNvSpPr txBox="1">
            <a:spLocks noGrp="1"/>
          </p:cNvSpPr>
          <p:nvPr>
            <p:ph type="body" sz="quarter" idx="1"/>
          </p:nvPr>
        </p:nvSpPr>
        <p:spPr>
          <a:xfrm>
            <a:off x="887755" y="4630614"/>
            <a:ext cx="4892012" cy="4578857"/>
          </a:xfrm>
        </p:spPr>
        <p:txBody>
          <a:bodyPr lIns="90970" tIns="45494" rIns="90970" bIns="45494"/>
          <a:lstStyle/>
          <a:p>
            <a:pPr lvl="0" hangingPunct="1"/>
            <a:r>
              <a:rPr lang="zh-TW" b="1">
                <a:latin typeface="Arial" pitchFamily="34"/>
              </a:rPr>
              <a:t>緬甸：</a:t>
            </a:r>
            <a:r>
              <a:rPr lang="en-US" b="1">
                <a:latin typeface="Arial" pitchFamily="34"/>
              </a:rPr>
              <a:t>M Tower</a:t>
            </a:r>
            <a:r>
              <a:rPr lang="zh-TW" b="1">
                <a:latin typeface="Arial" pitchFamily="34"/>
              </a:rPr>
              <a:t>設計顧問及施工管理</a:t>
            </a:r>
          </a:p>
          <a:p>
            <a:pPr lvl="0" hangingPunct="1"/>
            <a:r>
              <a:rPr lang="en-US" b="1">
                <a:latin typeface="Arial" pitchFamily="34"/>
              </a:rPr>
              <a:t>Myanmar</a:t>
            </a:r>
            <a:r>
              <a:rPr lang="zh-TW" b="1">
                <a:latin typeface="Arial" pitchFamily="34"/>
              </a:rPr>
              <a:t>：</a:t>
            </a:r>
            <a:r>
              <a:rPr lang="en-US" b="1">
                <a:latin typeface="Arial" pitchFamily="34"/>
              </a:rPr>
              <a:t>M Tower design review, construction supervision</a:t>
            </a:r>
          </a:p>
          <a:p>
            <a:pPr lvl="0" hangingPunct="1"/>
            <a:r>
              <a:rPr lang="zh-TW" b="1">
                <a:latin typeface="Arial" pitchFamily="34"/>
              </a:rPr>
              <a:t>卡達：乙烯儲槽專案</a:t>
            </a:r>
          </a:p>
          <a:p>
            <a:pPr lvl="0" hangingPunct="1"/>
            <a:r>
              <a:rPr lang="en-US" b="1">
                <a:latin typeface="Arial" pitchFamily="34"/>
              </a:rPr>
              <a:t>Qatar</a:t>
            </a:r>
            <a:r>
              <a:rPr lang="zh-TW" b="1">
                <a:latin typeface="Arial" pitchFamily="34"/>
              </a:rPr>
              <a:t>：</a:t>
            </a:r>
            <a:r>
              <a:rPr lang="en-US" b="1">
                <a:latin typeface="Arial" pitchFamily="34"/>
              </a:rPr>
              <a:t>Qapco New Ethylene Cracking Furnaces Project</a:t>
            </a:r>
          </a:p>
          <a:p>
            <a:pPr lvl="0" hangingPunct="1"/>
            <a:r>
              <a:rPr lang="zh-TW" b="1">
                <a:latin typeface="Arial" pitchFamily="34"/>
              </a:rPr>
              <a:t>印尼：國道監造計畫</a:t>
            </a:r>
          </a:p>
          <a:p>
            <a:pPr lvl="0" hangingPunct="1"/>
            <a:r>
              <a:rPr lang="en-US" b="1">
                <a:latin typeface="Arial" pitchFamily="34"/>
              </a:rPr>
              <a:t>Indonesia </a:t>
            </a:r>
            <a:r>
              <a:rPr lang="zh-TW" b="1">
                <a:latin typeface="Arial" pitchFamily="34"/>
              </a:rPr>
              <a:t>：</a:t>
            </a:r>
            <a:r>
              <a:rPr lang="en-US" b="1">
                <a:latin typeface="Arial" pitchFamily="34"/>
              </a:rPr>
              <a:t>Highway Supervision Program</a:t>
            </a:r>
          </a:p>
          <a:p>
            <a:pPr lvl="0" hangingPunct="1"/>
            <a:r>
              <a:rPr lang="zh-TW" b="1">
                <a:latin typeface="Arial" pitchFamily="34"/>
              </a:rPr>
              <a:t>菲律賓：電廠整廠</a:t>
            </a:r>
            <a:r>
              <a:rPr lang="en-US" b="1">
                <a:latin typeface="Arial" pitchFamily="34"/>
              </a:rPr>
              <a:t> EPC</a:t>
            </a:r>
          </a:p>
          <a:p>
            <a:pPr lvl="0" hangingPunct="1"/>
            <a:r>
              <a:rPr lang="en-US" b="1">
                <a:latin typeface="Arial" pitchFamily="34"/>
              </a:rPr>
              <a:t>Philippines</a:t>
            </a:r>
            <a:r>
              <a:rPr lang="zh-TW" b="1">
                <a:latin typeface="Arial" pitchFamily="34"/>
              </a:rPr>
              <a:t>：</a:t>
            </a:r>
            <a:r>
              <a:rPr lang="en-US" b="1">
                <a:latin typeface="Arial" pitchFamily="34"/>
              </a:rPr>
              <a:t>Petrochemical Plant EPC Project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txBox="1">
            <a:spLocks noGrp="1" noChangeArrowheads="1"/>
          </p:cNvSpPr>
          <p:nvPr/>
        </p:nvSpPr>
        <p:spPr bwMode="auto">
          <a:xfrm>
            <a:off x="3778423" y="9265922"/>
            <a:ext cx="2890665" cy="487680"/>
          </a:xfrm>
          <a:prstGeom prst="rect">
            <a:avLst/>
          </a:prstGeom>
          <a:noFill/>
          <a:ln w="9525">
            <a:noFill/>
            <a:miter lim="800000"/>
            <a:headEnd/>
            <a:tailEnd/>
          </a:ln>
        </p:spPr>
        <p:txBody>
          <a:bodyPr lIns="90685" tIns="45343" rIns="90685" bIns="45343" anchor="b"/>
          <a:lstStyle/>
          <a:p>
            <a:pPr algn="r" defTabSz="906954" eaLnBrk="1" hangingPunct="1">
              <a:spcBef>
                <a:spcPct val="0"/>
              </a:spcBef>
            </a:pPr>
            <a:fld id="{8FADF2CB-DC10-4B95-86D4-338DBF7AC929}" type="slidenum">
              <a:rPr kumimoji="0" lang="zh-TW" altLang="en-US" sz="1200">
                <a:solidFill>
                  <a:schemeClr val="tx1"/>
                </a:solidFill>
                <a:ea typeface="新細明體" pitchFamily="18" charset="-120"/>
              </a:rPr>
              <a:pPr algn="r" defTabSz="906954" eaLnBrk="1" hangingPunct="1">
                <a:spcBef>
                  <a:spcPct val="0"/>
                </a:spcBef>
              </a:pPr>
              <a:t>12</a:t>
            </a:fld>
            <a:endParaRPr kumimoji="0" lang="en-US" altLang="zh-TW" sz="1200" dirty="0">
              <a:solidFill>
                <a:schemeClr val="tx1"/>
              </a:solidFill>
              <a:ea typeface="新細明體" pitchFamily="18" charset="-120"/>
            </a:endParaRPr>
          </a:p>
        </p:txBody>
      </p:sp>
      <p:sp>
        <p:nvSpPr>
          <p:cNvPr id="44035" name="Rectangle 2"/>
          <p:cNvSpPr>
            <a:spLocks noGrp="1" noRot="1" noChangeAspect="1" noChangeArrowheads="1" noTextEdit="1"/>
          </p:cNvSpPr>
          <p:nvPr>
            <p:ph type="sldImg"/>
          </p:nvPr>
        </p:nvSpPr>
        <p:spPr>
          <a:xfrm>
            <a:off x="577850" y="650875"/>
            <a:ext cx="5511800" cy="3817938"/>
          </a:xfrm>
          <a:ln/>
        </p:spPr>
      </p:sp>
      <p:sp>
        <p:nvSpPr>
          <p:cNvPr id="44036" name="Rectangle 3"/>
          <p:cNvSpPr>
            <a:spLocks noGrp="1" noChangeArrowheads="1"/>
          </p:cNvSpPr>
          <p:nvPr>
            <p:ph type="body" idx="1"/>
          </p:nvPr>
        </p:nvSpPr>
        <p:spPr>
          <a:xfrm>
            <a:off x="887758" y="4629042"/>
            <a:ext cx="4892015" cy="4580429"/>
          </a:xfrm>
          <a:noFill/>
          <a:ln/>
        </p:spPr>
        <p:txBody>
          <a:bodyPr/>
          <a:lstStyle/>
          <a:p>
            <a:pPr eaLnBrk="1" hangingPunct="1"/>
            <a:r>
              <a:rPr lang="en-US" altLang="zh-TW" b="1" smtClean="0">
                <a:latin typeface="Arial" pitchFamily="34" charset="0"/>
              </a:rPr>
              <a:t>The PCC is also responsible for  the Professional Engineering Act and  the Act Governing the Administration of Professional Engineering Consulting Firms.</a:t>
            </a:r>
          </a:p>
          <a:p>
            <a:pPr eaLnBrk="1" hangingPunct="1"/>
            <a:r>
              <a:rPr lang="en-US" altLang="zh-TW" b="1" smtClean="0">
                <a:latin typeface="Arial" pitchFamily="34" charset="0"/>
              </a:rPr>
              <a:t>Our general duty is to administrate the practices of the PEs and professional engineering consulting firms through registration, training, counseling, guidance, etc. </a:t>
            </a:r>
          </a:p>
          <a:p>
            <a:pPr eaLnBrk="1" hangingPunct="1"/>
            <a:r>
              <a:rPr lang="zh-TW" altLang="en-US" b="1" smtClean="0">
                <a:latin typeface="Arial" pitchFamily="34" charset="0"/>
              </a:rPr>
              <a:t>本會主管技師法、工程技術顧問公司管理條例，負責管理及輔導專業技師及工程技術顧問公司。</a:t>
            </a:r>
          </a:p>
        </p:txBody>
      </p:sp>
    </p:spTree>
    <p:extLst>
      <p:ext uri="{BB962C8B-B14F-4D97-AF65-F5344CB8AC3E}">
        <p14:creationId xmlns:p14="http://schemas.microsoft.com/office/powerpoint/2010/main" xmlns="" val="249656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txBox="1"/>
          <p:nvPr/>
        </p:nvSpPr>
        <p:spPr>
          <a:xfrm>
            <a:off x="3778419" y="9265917"/>
            <a:ext cx="2890665" cy="487676"/>
          </a:xfrm>
          <a:prstGeom prst="rect">
            <a:avLst/>
          </a:prstGeom>
          <a:noFill/>
          <a:ln>
            <a:noFill/>
          </a:ln>
        </p:spPr>
        <p:txBody>
          <a:bodyPr vert="horz" wrap="square" lIns="90970" tIns="45494" rIns="90970" bIns="45494" anchor="b" anchorCtr="0" compatLnSpc="1"/>
          <a:lstStyle/>
          <a:p>
            <a:pPr algn="r" defTabSz="914277" fontAlgn="auto" hangingPunct="1">
              <a:spcBef>
                <a:spcPts val="0"/>
              </a:spcBef>
              <a:spcAft>
                <a:spcPts val="0"/>
              </a:spcAft>
              <a:defRPr sz="1800" b="0" i="0" u="none" strike="noStrike" kern="0" cap="none" spc="0" baseline="0">
                <a:solidFill>
                  <a:srgbClr val="000000"/>
                </a:solidFill>
                <a:uFillTx/>
              </a:defRPr>
            </a:pPr>
            <a:fld id="{55FCF178-5135-4A4C-91D7-524CB0708AEB}" type="slidenum">
              <a:rPr/>
              <a:pPr algn="r" defTabSz="914277" fontAlgn="auto" hangingPunct="1">
                <a:spcBef>
                  <a:spcPts val="0"/>
                </a:spcBef>
                <a:spcAft>
                  <a:spcPts val="0"/>
                </a:spcAft>
                <a:defRPr sz="1800" b="0" i="0" u="none" strike="noStrike" kern="0" cap="none" spc="0" baseline="0">
                  <a:solidFill>
                    <a:srgbClr val="000000"/>
                  </a:solidFill>
                  <a:uFillTx/>
                </a:defRPr>
              </a:pPr>
              <a:t>13</a:t>
            </a:fld>
            <a:endParaRPr lang="en-US" sz="1200" dirty="0">
              <a:solidFill>
                <a:srgbClr val="000000"/>
              </a:solidFill>
              <a:latin typeface="Times New Roman" pitchFamily="18"/>
              <a:ea typeface="新細明體" pitchFamily="18"/>
            </a:endParaRPr>
          </a:p>
        </p:txBody>
      </p:sp>
      <p:sp>
        <p:nvSpPr>
          <p:cNvPr id="3" name="Rectangle 2"/>
          <p:cNvSpPr>
            <a:spLocks noGrp="1" noRot="1" noChangeAspect="1"/>
          </p:cNvSpPr>
          <p:nvPr>
            <p:ph type="sldImg"/>
          </p:nvPr>
        </p:nvSpPr>
        <p:spPr>
          <a:xfrm>
            <a:off x="579438" y="652463"/>
            <a:ext cx="5510212" cy="3816350"/>
          </a:xfrm>
        </p:spPr>
      </p:sp>
      <p:sp>
        <p:nvSpPr>
          <p:cNvPr id="4" name="Rectangle 3"/>
          <p:cNvSpPr txBox="1">
            <a:spLocks noGrp="1"/>
          </p:cNvSpPr>
          <p:nvPr>
            <p:ph type="body" sz="quarter" idx="1"/>
          </p:nvPr>
        </p:nvSpPr>
        <p:spPr>
          <a:xfrm>
            <a:off x="887755" y="4630614"/>
            <a:ext cx="4892012" cy="4578857"/>
          </a:xfrm>
        </p:spPr>
        <p:txBody>
          <a:bodyPr lIns="90970" tIns="45494" rIns="90970" bIns="45494"/>
          <a:lstStyle/>
          <a:p>
            <a:pPr lvl="0" hangingPunct="1"/>
            <a:r>
              <a:rPr lang="en-US" b="1" dirty="0">
                <a:latin typeface="Calibri" pitchFamily="34"/>
              </a:rPr>
              <a:t>When conducting major public construction projects, central government entities shall submit drawings of basic design phase  to </a:t>
            </a:r>
            <a:r>
              <a:rPr lang="en-US" b="1" dirty="0" smtClean="0">
                <a:latin typeface="Calibri" pitchFamily="34"/>
              </a:rPr>
              <a:t>PCC </a:t>
            </a:r>
            <a:r>
              <a:rPr lang="en-US" b="1" dirty="0">
                <a:latin typeface="Calibri" pitchFamily="34"/>
              </a:rPr>
              <a:t>for review.</a:t>
            </a:r>
          </a:p>
          <a:p>
            <a:pPr lvl="0" hangingPunct="1"/>
            <a:r>
              <a:rPr lang="zh-TW" b="1" dirty="0">
                <a:latin typeface="Arial" pitchFamily="34"/>
              </a:rPr>
              <a:t>中央各機關辦理重大公共工程計畫，須提送基本設計階段圖說予本會審議。</a:t>
            </a:r>
            <a:endParaRPr lang="en-US" b="1" dirty="0">
              <a:latin typeface="Arial" pitchFamily="34"/>
            </a:endParaRPr>
          </a:p>
          <a:p>
            <a:pPr lvl="0" hangingPunct="1"/>
            <a:endParaRPr lang="en-US" b="1" dirty="0">
              <a:latin typeface="Arial" pitchFamily="34"/>
            </a:endParaRPr>
          </a:p>
          <a:p>
            <a:pPr lvl="0" hangingPunct="1"/>
            <a:r>
              <a:rPr lang="en-US" b="1" dirty="0">
                <a:latin typeface="微軟正黑體" pitchFamily="34"/>
                <a:ea typeface="微軟正黑體" pitchFamily="34"/>
              </a:rPr>
              <a:t>The reviewing items include consistency between projects and policies, technical feasibility, carbon reduction and energy saving measures, and reasonability of budget.</a:t>
            </a:r>
          </a:p>
          <a:p>
            <a:pPr lvl="0" hangingPunct="1"/>
            <a:r>
              <a:rPr lang="zh-TW" b="1" dirty="0">
                <a:latin typeface="微軟正黑體" pitchFamily="34"/>
                <a:ea typeface="微軟正黑體" pitchFamily="34"/>
              </a:rPr>
              <a:t>審議的重點包括政策一致性、技術可行性、節能減碳措施、經費合理性等。</a:t>
            </a:r>
            <a:endParaRPr lang="en-US" b="1" dirty="0">
              <a:latin typeface="微軟正黑體" pitchFamily="34"/>
              <a:ea typeface="微軟正黑體" pitchFamily="34"/>
            </a:endParaRPr>
          </a:p>
          <a:p>
            <a:pPr lvl="0" hangingPunct="1"/>
            <a:endParaRPr lang="en-US" b="1" dirty="0">
              <a:latin typeface="微軟正黑體" pitchFamily="34"/>
              <a:ea typeface="微軟正黑體" pitchFamily="34"/>
            </a:endParaRPr>
          </a:p>
          <a:p>
            <a:pPr lvl="0" hangingPunct="1"/>
            <a:endParaRPr lang="en-US" dirty="0">
              <a:latin typeface="微軟正黑體" pitchFamily="34"/>
              <a:ea typeface="微軟正黑體" pitchFamily="34"/>
            </a:endParaRPr>
          </a:p>
          <a:p>
            <a:pPr lvl="0" hangingPunct="1"/>
            <a:endParaRPr lang="en-US" dirty="0">
              <a:latin typeface="微軟正黑體" pitchFamily="34"/>
              <a:ea typeface="微軟正黑體" pitchFamily="34"/>
            </a:endParaRPr>
          </a:p>
          <a:p>
            <a:pPr lvl="0" hangingPunct="1"/>
            <a:endParaRPr lang="en-US" dirty="0">
              <a:latin typeface="微軟正黑體" pitchFamily="34"/>
              <a:ea typeface="微軟正黑體" pitchFamily="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txBox="1"/>
          <p:nvPr/>
        </p:nvSpPr>
        <p:spPr>
          <a:xfrm>
            <a:off x="3778419" y="9265917"/>
            <a:ext cx="2890665" cy="487676"/>
          </a:xfrm>
          <a:prstGeom prst="rect">
            <a:avLst/>
          </a:prstGeom>
          <a:noFill/>
          <a:ln>
            <a:noFill/>
          </a:ln>
        </p:spPr>
        <p:txBody>
          <a:bodyPr vert="horz" wrap="square" lIns="90970" tIns="45494" rIns="90970" bIns="45494" anchor="b" anchorCtr="0" compatLnSpc="1"/>
          <a:lstStyle/>
          <a:p>
            <a:pPr algn="r" defTabSz="914277" fontAlgn="auto" hangingPunct="1">
              <a:spcBef>
                <a:spcPts val="0"/>
              </a:spcBef>
              <a:spcAft>
                <a:spcPts val="0"/>
              </a:spcAft>
              <a:defRPr sz="1800" b="0" i="0" u="none" strike="noStrike" kern="0" cap="none" spc="0" baseline="0">
                <a:solidFill>
                  <a:srgbClr val="000000"/>
                </a:solidFill>
                <a:uFillTx/>
              </a:defRPr>
            </a:pPr>
            <a:fld id="{B2DB1452-2909-4F1A-B5AE-65C698BF1844}" type="slidenum">
              <a:rPr/>
              <a:pPr algn="r" defTabSz="914277" fontAlgn="auto" hangingPunct="1">
                <a:spcBef>
                  <a:spcPts val="0"/>
                </a:spcBef>
                <a:spcAft>
                  <a:spcPts val="0"/>
                </a:spcAft>
                <a:defRPr sz="1800" b="0" i="0" u="none" strike="noStrike" kern="0" cap="none" spc="0" baseline="0">
                  <a:solidFill>
                    <a:srgbClr val="000000"/>
                  </a:solidFill>
                  <a:uFillTx/>
                </a:defRPr>
              </a:pPr>
              <a:t>14</a:t>
            </a:fld>
            <a:endParaRPr lang="en-US" sz="1200" dirty="0">
              <a:solidFill>
                <a:srgbClr val="000000"/>
              </a:solidFill>
              <a:latin typeface="Times New Roman" pitchFamily="18"/>
              <a:ea typeface="新細明體" pitchFamily="18"/>
            </a:endParaRPr>
          </a:p>
        </p:txBody>
      </p:sp>
      <p:sp>
        <p:nvSpPr>
          <p:cNvPr id="3" name="Rectangle 2"/>
          <p:cNvSpPr>
            <a:spLocks noGrp="1" noRot="1" noChangeAspect="1"/>
          </p:cNvSpPr>
          <p:nvPr>
            <p:ph type="sldImg"/>
          </p:nvPr>
        </p:nvSpPr>
        <p:spPr>
          <a:xfrm>
            <a:off x="579438" y="652463"/>
            <a:ext cx="5510212" cy="3816350"/>
          </a:xfrm>
        </p:spPr>
      </p:sp>
      <p:sp>
        <p:nvSpPr>
          <p:cNvPr id="4" name="Rectangle 3"/>
          <p:cNvSpPr txBox="1">
            <a:spLocks noGrp="1"/>
          </p:cNvSpPr>
          <p:nvPr>
            <p:ph type="body" sz="quarter" idx="1"/>
          </p:nvPr>
        </p:nvSpPr>
        <p:spPr>
          <a:xfrm>
            <a:off x="887755" y="4630614"/>
            <a:ext cx="4892012" cy="4578857"/>
          </a:xfrm>
        </p:spPr>
        <p:txBody>
          <a:bodyPr lIns="90970" tIns="45494" rIns="90970" bIns="45494"/>
          <a:lstStyle/>
          <a:p>
            <a:pPr>
              <a:spcBef>
                <a:spcPts val="700"/>
              </a:spcBef>
            </a:pPr>
            <a:r>
              <a:rPr lang="en-US" b="1" dirty="0">
                <a:latin typeface="Arial" pitchFamily="34"/>
              </a:rPr>
              <a:t>For example, In order to enhance productivity of construction industry and follow the international trend, we</a:t>
            </a:r>
            <a:r>
              <a:rPr lang="en-US" dirty="0">
                <a:latin typeface="Arial" pitchFamily="34"/>
              </a:rPr>
              <a:t> </a:t>
            </a:r>
            <a:r>
              <a:rPr lang="en-US" b="1" dirty="0">
                <a:latin typeface="Arial" pitchFamily="34"/>
              </a:rPr>
              <a:t>encourage agencies to use BIM (Building Information Modeling) in Public Construction. Through e</a:t>
            </a:r>
            <a:r>
              <a:rPr lang="en-US" b="1" dirty="0">
                <a:solidFill>
                  <a:srgbClr val="FFFFFF"/>
                </a:solidFill>
                <a:latin typeface="Arial" pitchFamily="34"/>
              </a:rPr>
              <a:t>stablishing a </a:t>
            </a:r>
            <a:r>
              <a:rPr lang="en-US" b="1" dirty="0">
                <a:latin typeface="Arial" pitchFamily="34"/>
              </a:rPr>
              <a:t>platform</a:t>
            </a:r>
            <a:r>
              <a:rPr lang="en-US" dirty="0">
                <a:latin typeface="Arial" pitchFamily="34"/>
              </a:rPr>
              <a:t> </a:t>
            </a:r>
            <a:r>
              <a:rPr lang="en-US" b="1" dirty="0">
                <a:solidFill>
                  <a:srgbClr val="FFFFFF"/>
                </a:solidFill>
                <a:latin typeface="Arial" pitchFamily="34"/>
              </a:rPr>
              <a:t>with g</a:t>
            </a:r>
            <a:r>
              <a:rPr lang="en-US" b="1" dirty="0">
                <a:latin typeface="Arial" pitchFamily="34"/>
              </a:rPr>
              <a:t>overnment department, engineering industry and the academia, the experience sharing among each other are enhanced. In addition, it can help d</a:t>
            </a:r>
            <a:r>
              <a:rPr lang="en-US" b="1" dirty="0">
                <a:solidFill>
                  <a:srgbClr val="FFFFFF"/>
                </a:solidFill>
                <a:latin typeface="Arial" pitchFamily="34"/>
              </a:rPr>
              <a:t>omestic </a:t>
            </a:r>
            <a:r>
              <a:rPr lang="en-US" b="1" dirty="0">
                <a:latin typeface="Arial" pitchFamily="34"/>
              </a:rPr>
              <a:t>industry to familiar with application</a:t>
            </a:r>
            <a:r>
              <a:rPr lang="en-US" dirty="0">
                <a:latin typeface="Arial" pitchFamily="34"/>
              </a:rPr>
              <a:t> </a:t>
            </a:r>
            <a:r>
              <a:rPr lang="en-US" b="1" dirty="0">
                <a:latin typeface="Arial" pitchFamily="34"/>
              </a:rPr>
              <a:t>of BIM technology.</a:t>
            </a:r>
          </a:p>
          <a:p>
            <a:pPr>
              <a:spcBef>
                <a:spcPts val="700"/>
              </a:spcBef>
            </a:pPr>
            <a:r>
              <a:rPr lang="zh-TW" b="1" dirty="0">
                <a:latin typeface="Arial" pitchFamily="34"/>
              </a:rPr>
              <a:t>為提升生產力並與國際接軌，鼓勵建築資訊建模</a:t>
            </a:r>
            <a:r>
              <a:rPr lang="en-US" b="1" dirty="0">
                <a:latin typeface="Arial" pitchFamily="34"/>
              </a:rPr>
              <a:t>(BIM)</a:t>
            </a:r>
            <a:r>
              <a:rPr lang="zh-TW" b="1" dirty="0">
                <a:latin typeface="Arial" pitchFamily="34"/>
              </a:rPr>
              <a:t>運用於公共工程，且結合產官學界成立平台，藉由經驗共享，讓國內產業逐步熟悉</a:t>
            </a:r>
            <a:r>
              <a:rPr lang="en-US" b="1" dirty="0">
                <a:latin typeface="Arial" pitchFamily="34"/>
              </a:rPr>
              <a:t>BIM</a:t>
            </a:r>
            <a:r>
              <a:rPr lang="zh-TW" b="1" dirty="0">
                <a:latin typeface="Arial" pitchFamily="34"/>
              </a:rPr>
              <a:t>技術的運用模式。</a:t>
            </a:r>
            <a:r>
              <a:rPr lang="en-US" dirty="0">
                <a:latin typeface="Arial" pitchFamily="34"/>
              </a:rPr>
              <a:t> </a:t>
            </a:r>
            <a:endParaRPr lang="en-US" b="1" dirty="0">
              <a:latin typeface="Arial" pitchFamily="34"/>
            </a:endParaRPr>
          </a:p>
          <a:p>
            <a:pPr lvl="0" hangingPunct="1"/>
            <a:endParaRPr lang="en-US" b="1" dirty="0">
              <a:latin typeface="Arial" pitchFamily="34"/>
            </a:endParaRPr>
          </a:p>
          <a:p>
            <a:pPr lvl="0" hangingPunct="1"/>
            <a:endParaRPr lang="en-US" dirty="0">
              <a:latin typeface="微軟正黑體" pitchFamily="34"/>
              <a:ea typeface="微軟正黑體" pitchFamily="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txBox="1"/>
          <p:nvPr/>
        </p:nvSpPr>
        <p:spPr>
          <a:xfrm>
            <a:off x="3778419" y="9265917"/>
            <a:ext cx="2890665" cy="487676"/>
          </a:xfrm>
          <a:prstGeom prst="rect">
            <a:avLst/>
          </a:prstGeom>
          <a:noFill/>
          <a:ln>
            <a:noFill/>
          </a:ln>
        </p:spPr>
        <p:txBody>
          <a:bodyPr vert="horz" wrap="square" lIns="90970" tIns="45494" rIns="90970" bIns="45494" anchor="b" anchorCtr="0" compatLnSpc="1"/>
          <a:lstStyle/>
          <a:p>
            <a:pPr algn="r" defTabSz="914277" fontAlgn="auto" hangingPunct="1">
              <a:spcBef>
                <a:spcPts val="0"/>
              </a:spcBef>
              <a:spcAft>
                <a:spcPts val="0"/>
              </a:spcAft>
              <a:defRPr sz="1800" b="0" i="0" u="none" strike="noStrike" kern="0" cap="none" spc="0" baseline="0">
                <a:solidFill>
                  <a:srgbClr val="000000"/>
                </a:solidFill>
                <a:uFillTx/>
              </a:defRPr>
            </a:pPr>
            <a:fld id="{D5614153-8798-4ABC-9982-A5E76E5FBF94}" type="slidenum">
              <a:rPr/>
              <a:pPr algn="r" defTabSz="914277" fontAlgn="auto" hangingPunct="1">
                <a:spcBef>
                  <a:spcPts val="0"/>
                </a:spcBef>
                <a:spcAft>
                  <a:spcPts val="0"/>
                </a:spcAft>
                <a:defRPr sz="1800" b="0" i="0" u="none" strike="noStrike" kern="0" cap="none" spc="0" baseline="0">
                  <a:solidFill>
                    <a:srgbClr val="000000"/>
                  </a:solidFill>
                  <a:uFillTx/>
                </a:defRPr>
              </a:pPr>
              <a:t>15</a:t>
            </a:fld>
            <a:endParaRPr lang="en-US" sz="1200" dirty="0">
              <a:solidFill>
                <a:srgbClr val="000000"/>
              </a:solidFill>
              <a:latin typeface="Times New Roman" pitchFamily="18"/>
              <a:ea typeface="新細明體" pitchFamily="18"/>
            </a:endParaRPr>
          </a:p>
        </p:txBody>
      </p:sp>
      <p:sp>
        <p:nvSpPr>
          <p:cNvPr id="3" name="Rectangle 2"/>
          <p:cNvSpPr>
            <a:spLocks noGrp="1" noRot="1" noChangeAspect="1"/>
          </p:cNvSpPr>
          <p:nvPr>
            <p:ph type="sldImg"/>
          </p:nvPr>
        </p:nvSpPr>
        <p:spPr>
          <a:xfrm>
            <a:off x="579438" y="652463"/>
            <a:ext cx="5510212" cy="3816350"/>
          </a:xfrm>
        </p:spPr>
      </p:sp>
      <p:sp>
        <p:nvSpPr>
          <p:cNvPr id="4" name="Rectangle 3"/>
          <p:cNvSpPr txBox="1">
            <a:spLocks noGrp="1"/>
          </p:cNvSpPr>
          <p:nvPr>
            <p:ph type="body" sz="quarter" idx="1"/>
          </p:nvPr>
        </p:nvSpPr>
        <p:spPr>
          <a:xfrm>
            <a:off x="887755" y="4630614"/>
            <a:ext cx="4892012" cy="4578857"/>
          </a:xfrm>
        </p:spPr>
        <p:txBody>
          <a:bodyPr lIns="90970" tIns="45494" rIns="90970" bIns="45494"/>
          <a:lstStyle/>
          <a:p>
            <a:pPr lvl="0" hangingPunct="1"/>
            <a:endParaRPr lang="en-US" b="1">
              <a:latin typeface="Arial" pitchFamily="34"/>
            </a:endParaRPr>
          </a:p>
          <a:p>
            <a:pPr lvl="0" hangingPunct="1"/>
            <a:endParaRPr lang="en-US">
              <a:latin typeface="微軟正黑體" pitchFamily="34"/>
              <a:ea typeface="微軟正黑體" pitchFamily="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txBox="1">
            <a:spLocks noGrp="1" noChangeArrowheads="1"/>
          </p:cNvSpPr>
          <p:nvPr/>
        </p:nvSpPr>
        <p:spPr bwMode="auto">
          <a:xfrm>
            <a:off x="3778423" y="9264354"/>
            <a:ext cx="2890665" cy="489248"/>
          </a:xfrm>
          <a:prstGeom prst="rect">
            <a:avLst/>
          </a:prstGeom>
          <a:noFill/>
          <a:ln w="9525">
            <a:noFill/>
            <a:miter lim="800000"/>
            <a:headEnd/>
            <a:tailEnd/>
          </a:ln>
        </p:spPr>
        <p:txBody>
          <a:bodyPr lIns="90384" tIns="45196" rIns="90384" bIns="45196" anchor="b"/>
          <a:lstStyle/>
          <a:p>
            <a:pPr algn="r" defTabSz="900842" eaLnBrk="1" hangingPunct="1">
              <a:spcBef>
                <a:spcPct val="0"/>
              </a:spcBef>
            </a:pPr>
            <a:fld id="{CD841A16-790D-4896-93BB-6BFC3FE14530}" type="slidenum">
              <a:rPr kumimoji="0" lang="zh-TW" altLang="en-US" sz="1100">
                <a:solidFill>
                  <a:schemeClr val="tx1"/>
                </a:solidFill>
                <a:ea typeface="新細明體" pitchFamily="18" charset="-120"/>
              </a:rPr>
              <a:pPr algn="r" defTabSz="900842" eaLnBrk="1" hangingPunct="1">
                <a:spcBef>
                  <a:spcPct val="0"/>
                </a:spcBef>
              </a:pPr>
              <a:t>16</a:t>
            </a:fld>
            <a:endParaRPr kumimoji="0" lang="en-US" altLang="zh-TW" sz="1100">
              <a:solidFill>
                <a:schemeClr val="tx1"/>
              </a:solidFill>
              <a:ea typeface="新細明體" pitchFamily="18" charset="-120"/>
            </a:endParaRPr>
          </a:p>
        </p:txBody>
      </p:sp>
      <p:sp>
        <p:nvSpPr>
          <p:cNvPr id="48131" name="Rectangle 2"/>
          <p:cNvSpPr>
            <a:spLocks noGrp="1" noRot="1" noChangeAspect="1" noChangeArrowheads="1" noTextEdit="1"/>
          </p:cNvSpPr>
          <p:nvPr>
            <p:ph type="sldImg"/>
          </p:nvPr>
        </p:nvSpPr>
        <p:spPr>
          <a:xfrm>
            <a:off x="582613" y="650875"/>
            <a:ext cx="5511800" cy="3817938"/>
          </a:xfrm>
          <a:ln/>
        </p:spPr>
      </p:sp>
      <p:sp>
        <p:nvSpPr>
          <p:cNvPr id="48132" name="Rectangle 3"/>
          <p:cNvSpPr>
            <a:spLocks noGrp="1" noChangeArrowheads="1"/>
          </p:cNvSpPr>
          <p:nvPr>
            <p:ph type="body" idx="1"/>
          </p:nvPr>
        </p:nvSpPr>
        <p:spPr>
          <a:xfrm>
            <a:off x="887759" y="4629041"/>
            <a:ext cx="4893571" cy="4580429"/>
          </a:xfrm>
          <a:noFill/>
          <a:ln/>
        </p:spPr>
        <p:txBody>
          <a:bodyPr lIns="90384" tIns="45196" rIns="90384" bIns="45196"/>
          <a:lstStyle/>
          <a:p>
            <a:pPr>
              <a:spcBef>
                <a:spcPct val="50000"/>
              </a:spcBef>
            </a:pPr>
            <a:r>
              <a:rPr lang="en-US" altLang="zh-TW" b="1" dirty="0" smtClean="0">
                <a:solidFill>
                  <a:schemeClr val="tx2"/>
                </a:solidFill>
                <a:latin typeface="Arial" pitchFamily="34" charset="0"/>
              </a:rPr>
              <a:t>PCC established the public construction management information system in 2001. </a:t>
            </a:r>
          </a:p>
          <a:p>
            <a:pPr>
              <a:spcBef>
                <a:spcPct val="50000"/>
              </a:spcBef>
            </a:pPr>
            <a:r>
              <a:rPr lang="en-US" altLang="zh-TW" b="1" dirty="0" smtClean="0">
                <a:solidFill>
                  <a:schemeClr val="tx2"/>
                </a:solidFill>
                <a:latin typeface="Arial" pitchFamily="34" charset="0"/>
              </a:rPr>
              <a:t>The system has profound statistical functions .It  manages about thirty thousand public works nationwide each year.</a:t>
            </a:r>
          </a:p>
          <a:p>
            <a:pPr>
              <a:spcBef>
                <a:spcPct val="50000"/>
              </a:spcBef>
            </a:pPr>
            <a:r>
              <a:rPr lang="zh-TW" altLang="en-US" b="1" dirty="0" smtClean="0">
                <a:latin typeface="Arial" pitchFamily="34" charset="0"/>
              </a:rPr>
              <a:t>本會於</a:t>
            </a:r>
            <a:r>
              <a:rPr lang="en-US" altLang="zh-TW" b="1" dirty="0" smtClean="0">
                <a:latin typeface="Arial" pitchFamily="34" charset="0"/>
              </a:rPr>
              <a:t>2001</a:t>
            </a:r>
            <a:r>
              <a:rPr lang="zh-TW" altLang="en-US" b="1" dirty="0" smtClean="0">
                <a:latin typeface="Arial" pitchFamily="34" charset="0"/>
              </a:rPr>
              <a:t>年由資訊同仁自行開發公共工程標案管理系統，系統擁有完善的統計分析功能，每年有效管理約三萬件公共工程標案。</a:t>
            </a:r>
            <a:endParaRPr lang="en-US" altLang="zh-TW" b="1" dirty="0" smtClean="0">
              <a:latin typeface="Arial" pitchFamily="34" charset="0"/>
            </a:endParaRPr>
          </a:p>
          <a:p>
            <a:pPr>
              <a:spcBef>
                <a:spcPct val="50000"/>
              </a:spcBef>
            </a:pPr>
            <a:endParaRPr lang="zh-TW" altLang="en-US" b="1" dirty="0" smtClean="0">
              <a:latin typeface="Arial" pitchFamily="34" charset="0"/>
            </a:endParaRPr>
          </a:p>
        </p:txBody>
      </p:sp>
    </p:spTree>
    <p:extLst>
      <p:ext uri="{BB962C8B-B14F-4D97-AF65-F5344CB8AC3E}">
        <p14:creationId xmlns="" xmlns:p14="http://schemas.microsoft.com/office/powerpoint/2010/main" val="3785059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txBox="1">
            <a:spLocks noGrp="1" noChangeArrowheads="1"/>
          </p:cNvSpPr>
          <p:nvPr/>
        </p:nvSpPr>
        <p:spPr bwMode="auto">
          <a:xfrm>
            <a:off x="3778423" y="9264354"/>
            <a:ext cx="2890665" cy="489248"/>
          </a:xfrm>
          <a:prstGeom prst="rect">
            <a:avLst/>
          </a:prstGeom>
          <a:noFill/>
          <a:ln w="9525">
            <a:noFill/>
            <a:miter lim="800000"/>
            <a:headEnd/>
            <a:tailEnd/>
          </a:ln>
        </p:spPr>
        <p:txBody>
          <a:bodyPr lIns="90384" tIns="45196" rIns="90384" bIns="45196" anchor="b"/>
          <a:lstStyle/>
          <a:p>
            <a:pPr algn="r" defTabSz="900842" eaLnBrk="1" hangingPunct="1">
              <a:spcBef>
                <a:spcPct val="0"/>
              </a:spcBef>
            </a:pPr>
            <a:fld id="{F89214B1-CE89-40B0-B3E2-05E646B7A037}" type="slidenum">
              <a:rPr kumimoji="0" lang="zh-TW" altLang="en-US" sz="1100">
                <a:solidFill>
                  <a:schemeClr val="tx1"/>
                </a:solidFill>
                <a:ea typeface="新細明體" pitchFamily="18" charset="-120"/>
              </a:rPr>
              <a:pPr algn="r" defTabSz="900842" eaLnBrk="1" hangingPunct="1">
                <a:spcBef>
                  <a:spcPct val="0"/>
                </a:spcBef>
              </a:pPr>
              <a:t>17</a:t>
            </a:fld>
            <a:endParaRPr kumimoji="0" lang="en-US" altLang="zh-TW" sz="1100">
              <a:solidFill>
                <a:schemeClr val="tx1"/>
              </a:solidFill>
              <a:ea typeface="新細明體" pitchFamily="18" charset="-120"/>
            </a:endParaRPr>
          </a:p>
        </p:txBody>
      </p:sp>
      <p:sp>
        <p:nvSpPr>
          <p:cNvPr id="49155" name="Rectangle 2"/>
          <p:cNvSpPr>
            <a:spLocks noGrp="1" noRot="1" noChangeAspect="1" noChangeArrowheads="1" noTextEdit="1"/>
          </p:cNvSpPr>
          <p:nvPr>
            <p:ph type="sldImg"/>
          </p:nvPr>
        </p:nvSpPr>
        <p:spPr>
          <a:xfrm>
            <a:off x="582613" y="650875"/>
            <a:ext cx="5511800" cy="3817938"/>
          </a:xfrm>
          <a:ln/>
        </p:spPr>
      </p:sp>
      <p:sp>
        <p:nvSpPr>
          <p:cNvPr id="49156" name="Rectangle 3"/>
          <p:cNvSpPr>
            <a:spLocks noGrp="1" noChangeArrowheads="1"/>
          </p:cNvSpPr>
          <p:nvPr>
            <p:ph type="body" idx="1"/>
          </p:nvPr>
        </p:nvSpPr>
        <p:spPr>
          <a:xfrm>
            <a:off x="887759" y="4629041"/>
            <a:ext cx="4893571" cy="4580429"/>
          </a:xfrm>
          <a:noFill/>
          <a:ln/>
        </p:spPr>
        <p:txBody>
          <a:bodyPr lIns="90384" tIns="45196" rIns="90384" bIns="45196"/>
          <a:lstStyle/>
          <a:p>
            <a:pPr>
              <a:spcBef>
                <a:spcPct val="50000"/>
              </a:spcBef>
            </a:pPr>
            <a:r>
              <a:rPr lang="en-US" altLang="zh-TW" b="1" smtClean="0">
                <a:solidFill>
                  <a:srgbClr val="FF3300"/>
                </a:solidFill>
                <a:latin typeface="Arial" pitchFamily="34" charset="0"/>
              </a:rPr>
              <a:t>In response to the promotion of 3-level quality management system for public construction</a:t>
            </a:r>
            <a:r>
              <a:rPr lang="en-US" altLang="zh-TW" b="1" smtClean="0">
                <a:solidFill>
                  <a:schemeClr val="tx2"/>
                </a:solidFill>
                <a:latin typeface="Arial" pitchFamily="34" charset="0"/>
              </a:rPr>
              <a:t>, the PCC has </a:t>
            </a:r>
            <a:r>
              <a:rPr lang="en-US" altLang="zh-TW" b="1" smtClean="0">
                <a:solidFill>
                  <a:srgbClr val="FF3300"/>
                </a:solidFill>
                <a:latin typeface="Arial" pitchFamily="34" charset="0"/>
              </a:rPr>
              <a:t>specified the rights and responsibilities of central and local government  entities , agencies in charge and supervisory units, and contractors respectively.</a:t>
            </a:r>
            <a:r>
              <a:rPr lang="en-US" altLang="zh-TW" smtClean="0">
                <a:latin typeface="Arial" pitchFamily="34" charset="0"/>
              </a:rPr>
              <a:t> </a:t>
            </a:r>
          </a:p>
          <a:p>
            <a:pPr>
              <a:spcBef>
                <a:spcPct val="50000"/>
              </a:spcBef>
            </a:pPr>
            <a:r>
              <a:rPr lang="zh-TW" altLang="en-US" b="1" smtClean="0">
                <a:solidFill>
                  <a:schemeClr val="tx2"/>
                </a:solidFill>
                <a:latin typeface="Arial" pitchFamily="34" charset="0"/>
              </a:rPr>
              <a:t>推動公共工程三級施工品質管理制度，本會建立主辦機關、監造單位及施工廠商權責事項。</a:t>
            </a:r>
          </a:p>
        </p:txBody>
      </p:sp>
    </p:spTree>
    <p:extLst>
      <p:ext uri="{BB962C8B-B14F-4D97-AF65-F5344CB8AC3E}">
        <p14:creationId xmlns="" xmlns:p14="http://schemas.microsoft.com/office/powerpoint/2010/main" val="349993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698500" y="730250"/>
            <a:ext cx="5283200" cy="3659188"/>
          </a:xfrm>
          <a:ln/>
        </p:spPr>
      </p:sp>
      <p:sp>
        <p:nvSpPr>
          <p:cNvPr id="50179" name="Rectangle 3"/>
          <p:cNvSpPr>
            <a:spLocks noGrp="1" noChangeArrowheads="1"/>
          </p:cNvSpPr>
          <p:nvPr>
            <p:ph type="body" idx="1"/>
          </p:nvPr>
        </p:nvSpPr>
        <p:spPr>
          <a:xfrm>
            <a:off x="887759" y="4633745"/>
            <a:ext cx="4893571" cy="4390688"/>
          </a:xfrm>
          <a:noFill/>
          <a:ln/>
        </p:spPr>
        <p:txBody>
          <a:bodyPr/>
          <a:lstStyle/>
          <a:p>
            <a:pPr eaLnBrk="1" hangingPunct="1">
              <a:lnSpc>
                <a:spcPct val="90000"/>
              </a:lnSpc>
              <a:spcBef>
                <a:spcPct val="0"/>
              </a:spcBef>
              <a:buFont typeface="Wingdings" pitchFamily="2" charset="2"/>
              <a:buNone/>
            </a:pPr>
            <a:r>
              <a:rPr lang="en-US" altLang="zh-TW" b="1" smtClean="0">
                <a:solidFill>
                  <a:schemeClr val="tx2"/>
                </a:solidFill>
                <a:latin typeface="Arial" pitchFamily="34" charset="0"/>
              </a:rPr>
              <a:t>Contractors respectively are responsible for quality control system. Agencies in charge and supervisory units are responsible for quality Assurance system. The public construction surveillance units of agencies in charge of construction are responsible for </a:t>
            </a:r>
            <a:r>
              <a:rPr lang="zh-TW" altLang="en-US" b="1" smtClean="0">
                <a:solidFill>
                  <a:schemeClr val="tx2"/>
                </a:solidFill>
                <a:latin typeface="Arial" pitchFamily="34" charset="0"/>
              </a:rPr>
              <a:t>M</a:t>
            </a:r>
            <a:r>
              <a:rPr lang="zh-TW" altLang="zh-TW" b="1" smtClean="0">
                <a:solidFill>
                  <a:schemeClr val="tx2"/>
                </a:solidFill>
                <a:latin typeface="Arial" pitchFamily="34" charset="0"/>
              </a:rPr>
              <a:t>echanism of</a:t>
            </a:r>
            <a:r>
              <a:rPr lang="zh-TW" altLang="en-US" b="1" smtClean="0">
                <a:solidFill>
                  <a:schemeClr val="tx2"/>
                </a:solidFill>
                <a:latin typeface="Arial" pitchFamily="34" charset="0"/>
              </a:rPr>
              <a:t> </a:t>
            </a:r>
            <a:r>
              <a:rPr lang="en-US" altLang="zh-TW" b="1" smtClean="0">
                <a:solidFill>
                  <a:schemeClr val="tx2"/>
                </a:solidFill>
                <a:latin typeface="Arial" pitchFamily="34" charset="0"/>
              </a:rPr>
              <a:t>Public Construction Inspection.</a:t>
            </a:r>
          </a:p>
          <a:p>
            <a:pPr eaLnBrk="1" latinLnBrk="1" hangingPunct="1">
              <a:lnSpc>
                <a:spcPct val="90000"/>
              </a:lnSpc>
              <a:spcBef>
                <a:spcPct val="0"/>
              </a:spcBef>
              <a:buFont typeface="Wingdings" pitchFamily="2" charset="2"/>
              <a:buNone/>
            </a:pPr>
            <a:r>
              <a:rPr lang="zh-TW" altLang="en-US" b="1" smtClean="0">
                <a:solidFill>
                  <a:schemeClr val="tx2"/>
                </a:solidFill>
                <a:latin typeface="Arial" pitchFamily="34" charset="0"/>
              </a:rPr>
              <a:t>施工廠商負責品質管制系統</a:t>
            </a:r>
            <a:r>
              <a:rPr lang="zh-TW" altLang="zh-TW" b="1" smtClean="0">
                <a:solidFill>
                  <a:schemeClr val="tx2"/>
                </a:solidFill>
                <a:latin typeface="Arial" pitchFamily="34" charset="0"/>
              </a:rPr>
              <a:t>、</a:t>
            </a:r>
            <a:r>
              <a:rPr lang="zh-TW" altLang="en-US" b="1" smtClean="0">
                <a:solidFill>
                  <a:schemeClr val="tx2"/>
                </a:solidFill>
                <a:latin typeface="Arial" pitchFamily="34" charset="0"/>
              </a:rPr>
              <a:t>主辦機關及監造單位負責品質保證系統及主管機關負責施工查核機制。</a:t>
            </a:r>
            <a:endParaRPr lang="en-US" altLang="zh-TW" b="1" smtClean="0">
              <a:solidFill>
                <a:schemeClr val="tx2"/>
              </a:solidFill>
              <a:latin typeface="Arial" pitchFamily="34" charset="0"/>
            </a:endParaRPr>
          </a:p>
          <a:p>
            <a:pPr eaLnBrk="1" hangingPunct="1">
              <a:lnSpc>
                <a:spcPct val="90000"/>
              </a:lnSpc>
              <a:spcBef>
                <a:spcPct val="0"/>
              </a:spcBef>
              <a:buFont typeface="Wingdings" pitchFamily="2" charset="2"/>
              <a:buNone/>
            </a:pPr>
            <a:endParaRPr lang="zh-TW" altLang="en-US" b="1" smtClean="0">
              <a:solidFill>
                <a:schemeClr val="tx2"/>
              </a:solidFill>
              <a:latin typeface="Arial" pitchFamily="34" charset="0"/>
            </a:endParaRPr>
          </a:p>
          <a:p>
            <a:pPr eaLnBrk="1" hangingPunct="1"/>
            <a:endParaRPr lang="zh-TW" altLang="en-US" b="1" smtClean="0">
              <a:solidFill>
                <a:schemeClr val="tx2"/>
              </a:solidFill>
              <a:latin typeface="Arial" pitchFamily="34" charset="0"/>
            </a:endParaRPr>
          </a:p>
        </p:txBody>
      </p:sp>
    </p:spTree>
    <p:extLst>
      <p:ext uri="{BB962C8B-B14F-4D97-AF65-F5344CB8AC3E}">
        <p14:creationId xmlns="" xmlns:p14="http://schemas.microsoft.com/office/powerpoint/2010/main" val="120263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7" tIns="45350" rIns="90697" bIns="45350" anchor="b"/>
          <a:lstStyle/>
          <a:p>
            <a:pPr algn="r" defTabSz="907077" eaLnBrk="1" hangingPunct="1">
              <a:spcBef>
                <a:spcPct val="0"/>
              </a:spcBef>
            </a:pPr>
            <a:fld id="{DB899A8F-A5C1-41A3-BC95-5D1A6819C528}" type="slidenum">
              <a:rPr kumimoji="0" lang="zh-TW" altLang="en-US" sz="1200">
                <a:solidFill>
                  <a:schemeClr val="tx1"/>
                </a:solidFill>
                <a:ea typeface="新細明體" pitchFamily="18" charset="-120"/>
              </a:rPr>
              <a:pPr algn="r" defTabSz="907077" eaLnBrk="1" hangingPunct="1">
                <a:spcBef>
                  <a:spcPct val="0"/>
                </a:spcBef>
              </a:pPr>
              <a:t>1</a:t>
            </a:fld>
            <a:endParaRPr kumimoji="0" lang="en-US" altLang="zh-TW" sz="1200">
              <a:solidFill>
                <a:schemeClr val="tx1"/>
              </a:solidFill>
              <a:ea typeface="新細明體" pitchFamily="18" charset="-120"/>
            </a:endParaRPr>
          </a:p>
        </p:txBody>
      </p:sp>
      <p:sp>
        <p:nvSpPr>
          <p:cNvPr id="31747" name="Rectangle 2"/>
          <p:cNvSpPr>
            <a:spLocks noGrp="1" noRot="1" noChangeAspect="1" noChangeArrowheads="1" noTextEdit="1"/>
          </p:cNvSpPr>
          <p:nvPr>
            <p:ph type="sldImg"/>
          </p:nvPr>
        </p:nvSpPr>
        <p:spPr>
          <a:xfrm>
            <a:off x="579438" y="650875"/>
            <a:ext cx="5511800" cy="3817938"/>
          </a:xfrm>
          <a:ln/>
        </p:spPr>
      </p:sp>
      <p:sp>
        <p:nvSpPr>
          <p:cNvPr id="31748" name="Rectangle 3"/>
          <p:cNvSpPr>
            <a:spLocks noGrp="1" noChangeArrowheads="1"/>
          </p:cNvSpPr>
          <p:nvPr>
            <p:ph type="body" idx="1"/>
          </p:nvPr>
        </p:nvSpPr>
        <p:spPr>
          <a:xfrm>
            <a:off x="887758" y="4629041"/>
            <a:ext cx="4892015" cy="4580429"/>
          </a:xfrm>
          <a:noFill/>
          <a:ln/>
        </p:spPr>
        <p:txBody>
          <a:bodyPr/>
          <a:lstStyle/>
          <a:p>
            <a:pPr eaLnBrk="1" hangingPunct="1"/>
            <a:endParaRPr lang="zh-TW" altLang="en-US" b="1" dirty="0" smtClean="0">
              <a:latin typeface="Arial" pitchFamily="34" charset="0"/>
            </a:endParaRPr>
          </a:p>
        </p:txBody>
      </p:sp>
    </p:spTree>
    <p:extLst>
      <p:ext uri="{BB962C8B-B14F-4D97-AF65-F5344CB8AC3E}">
        <p14:creationId xmlns="" xmlns:p14="http://schemas.microsoft.com/office/powerpoint/2010/main" val="1473660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p:cNvSpPr txBox="1">
            <a:spLocks noGrp="1" noChangeArrowheads="1"/>
          </p:cNvSpPr>
          <p:nvPr/>
        </p:nvSpPr>
        <p:spPr bwMode="auto">
          <a:xfrm>
            <a:off x="3778423" y="9264354"/>
            <a:ext cx="2890665" cy="489248"/>
          </a:xfrm>
          <a:prstGeom prst="rect">
            <a:avLst/>
          </a:prstGeom>
          <a:noFill/>
          <a:ln w="9525">
            <a:noFill/>
            <a:miter lim="800000"/>
            <a:headEnd/>
            <a:tailEnd/>
          </a:ln>
        </p:spPr>
        <p:txBody>
          <a:bodyPr lIns="90384" tIns="45196" rIns="90384" bIns="45196" anchor="b"/>
          <a:lstStyle/>
          <a:p>
            <a:pPr algn="r" defTabSz="900842" eaLnBrk="1" hangingPunct="1">
              <a:spcBef>
                <a:spcPct val="0"/>
              </a:spcBef>
            </a:pPr>
            <a:fld id="{11D211D6-2408-423A-99A5-DD79D8D39ED2}" type="slidenum">
              <a:rPr kumimoji="0" lang="zh-TW" altLang="en-US" sz="1100">
                <a:solidFill>
                  <a:schemeClr val="tx1"/>
                </a:solidFill>
                <a:ea typeface="新細明體" pitchFamily="18" charset="-120"/>
              </a:rPr>
              <a:pPr algn="r" defTabSz="900842" eaLnBrk="1" hangingPunct="1">
                <a:spcBef>
                  <a:spcPct val="0"/>
                </a:spcBef>
              </a:pPr>
              <a:t>19</a:t>
            </a:fld>
            <a:endParaRPr kumimoji="0" lang="en-US" altLang="zh-TW" sz="1100">
              <a:solidFill>
                <a:schemeClr val="tx1"/>
              </a:solidFill>
              <a:ea typeface="新細明體" pitchFamily="18" charset="-120"/>
            </a:endParaRPr>
          </a:p>
        </p:txBody>
      </p:sp>
      <p:sp>
        <p:nvSpPr>
          <p:cNvPr id="51203" name="Rectangle 2"/>
          <p:cNvSpPr>
            <a:spLocks noGrp="1" noRot="1" noChangeAspect="1" noChangeArrowheads="1" noTextEdit="1"/>
          </p:cNvSpPr>
          <p:nvPr>
            <p:ph type="sldImg"/>
          </p:nvPr>
        </p:nvSpPr>
        <p:spPr>
          <a:xfrm>
            <a:off x="582613" y="650875"/>
            <a:ext cx="5511800" cy="3817938"/>
          </a:xfrm>
          <a:ln/>
        </p:spPr>
      </p:sp>
      <p:sp>
        <p:nvSpPr>
          <p:cNvPr id="51204" name="Rectangle 3"/>
          <p:cNvSpPr>
            <a:spLocks noGrp="1" noChangeArrowheads="1"/>
          </p:cNvSpPr>
          <p:nvPr>
            <p:ph type="body" idx="1"/>
          </p:nvPr>
        </p:nvSpPr>
        <p:spPr>
          <a:xfrm>
            <a:off x="887759" y="4629041"/>
            <a:ext cx="4893571" cy="4580429"/>
          </a:xfrm>
          <a:noFill/>
          <a:ln/>
        </p:spPr>
        <p:txBody>
          <a:bodyPr lIns="90384" tIns="45196" rIns="90384" bIns="45196"/>
          <a:lstStyle/>
          <a:p>
            <a:pPr eaLnBrk="1" hangingPunct="1"/>
            <a:r>
              <a:rPr lang="en-US" altLang="zh-TW" b="1" dirty="0" smtClean="0">
                <a:solidFill>
                  <a:schemeClr val="tx2"/>
                </a:solidFill>
                <a:latin typeface="Arial" pitchFamily="34" charset="0"/>
              </a:rPr>
              <a:t>Construction inspection units are responsible for regularly and randomly inspection the performance of public construction projects of quality and schedule. There are currently 49 units nationwide and randomly inspecting the performance of quality and progress of public construction projects for a total of 4,200 case every year.</a:t>
            </a:r>
            <a:endParaRPr lang="zh-TW" altLang="en-US" b="1" dirty="0" smtClean="0">
              <a:solidFill>
                <a:schemeClr val="tx2"/>
              </a:solidFill>
              <a:latin typeface="Arial" pitchFamily="34" charset="0"/>
            </a:endParaRPr>
          </a:p>
          <a:p>
            <a:pPr eaLnBrk="1" hangingPunct="1"/>
            <a:r>
              <a:rPr lang="zh-TW" altLang="en-US" b="1" dirty="0" smtClean="0">
                <a:solidFill>
                  <a:schemeClr val="tx2"/>
                </a:solidFill>
                <a:latin typeface="Arial" pitchFamily="34" charset="0"/>
              </a:rPr>
              <a:t>定期查核所屬工程進度與品質，目前全國有</a:t>
            </a:r>
            <a:r>
              <a:rPr lang="en-US" altLang="zh-TW" b="1" dirty="0" smtClean="0">
                <a:solidFill>
                  <a:schemeClr val="tx2"/>
                </a:solidFill>
                <a:latin typeface="Arial" pitchFamily="34" charset="0"/>
              </a:rPr>
              <a:t>49</a:t>
            </a:r>
            <a:r>
              <a:rPr lang="zh-TW" altLang="en-US" b="1" dirty="0" smtClean="0">
                <a:solidFill>
                  <a:schemeClr val="tx2"/>
                </a:solidFill>
                <a:latin typeface="Arial" pitchFamily="34" charset="0"/>
              </a:rPr>
              <a:t>個查核小組，每年約查核</a:t>
            </a:r>
            <a:r>
              <a:rPr lang="en-US" altLang="zh-TW" b="1" dirty="0" smtClean="0">
                <a:solidFill>
                  <a:schemeClr val="tx2"/>
                </a:solidFill>
                <a:latin typeface="Arial" pitchFamily="34" charset="0"/>
              </a:rPr>
              <a:t>4,200</a:t>
            </a:r>
            <a:r>
              <a:rPr lang="zh-TW" altLang="en-US" b="1" dirty="0" smtClean="0">
                <a:solidFill>
                  <a:schemeClr val="tx2"/>
                </a:solidFill>
                <a:latin typeface="Arial" pitchFamily="34" charset="0"/>
              </a:rPr>
              <a:t>件工程。</a:t>
            </a:r>
          </a:p>
          <a:p>
            <a:pPr eaLnBrk="1" hangingPunct="1"/>
            <a:endParaRPr lang="en-US" altLang="zh-TW" b="1" dirty="0" smtClean="0">
              <a:solidFill>
                <a:schemeClr val="tx2"/>
              </a:solidFill>
              <a:latin typeface="Arial" pitchFamily="34" charset="0"/>
            </a:endParaRPr>
          </a:p>
        </p:txBody>
      </p:sp>
    </p:spTree>
    <p:extLst>
      <p:ext uri="{BB962C8B-B14F-4D97-AF65-F5344CB8AC3E}">
        <p14:creationId xmlns="" xmlns:p14="http://schemas.microsoft.com/office/powerpoint/2010/main" val="177514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p:cNvSpPr txBox="1">
            <a:spLocks noGrp="1" noChangeArrowheads="1"/>
          </p:cNvSpPr>
          <p:nvPr/>
        </p:nvSpPr>
        <p:spPr bwMode="auto">
          <a:xfrm>
            <a:off x="3778423" y="9264354"/>
            <a:ext cx="2890665" cy="489248"/>
          </a:xfrm>
          <a:prstGeom prst="rect">
            <a:avLst/>
          </a:prstGeom>
          <a:noFill/>
          <a:ln w="9525">
            <a:noFill/>
            <a:miter lim="800000"/>
            <a:headEnd/>
            <a:tailEnd/>
          </a:ln>
        </p:spPr>
        <p:txBody>
          <a:bodyPr lIns="90384" tIns="45196" rIns="90384" bIns="45196" anchor="b"/>
          <a:lstStyle/>
          <a:p>
            <a:pPr algn="r" defTabSz="900842" eaLnBrk="1" hangingPunct="1">
              <a:spcBef>
                <a:spcPct val="0"/>
              </a:spcBef>
            </a:pPr>
            <a:fld id="{FA39C211-D12B-4AAB-830A-8F23B724A19B}" type="slidenum">
              <a:rPr kumimoji="0" lang="zh-TW" altLang="en-US" sz="1100">
                <a:solidFill>
                  <a:schemeClr val="tx1"/>
                </a:solidFill>
                <a:ea typeface="新細明體" pitchFamily="18" charset="-120"/>
              </a:rPr>
              <a:pPr algn="r" defTabSz="900842" eaLnBrk="1" hangingPunct="1">
                <a:spcBef>
                  <a:spcPct val="0"/>
                </a:spcBef>
              </a:pPr>
              <a:t>20</a:t>
            </a:fld>
            <a:endParaRPr kumimoji="0" lang="en-US" altLang="zh-TW" sz="1100">
              <a:solidFill>
                <a:schemeClr val="tx1"/>
              </a:solidFill>
              <a:ea typeface="新細明體" pitchFamily="18" charset="-120"/>
            </a:endParaRPr>
          </a:p>
        </p:txBody>
      </p:sp>
      <p:sp>
        <p:nvSpPr>
          <p:cNvPr id="52227" name="Rectangle 2"/>
          <p:cNvSpPr>
            <a:spLocks noGrp="1" noRot="1" noChangeAspect="1" noChangeArrowheads="1" noTextEdit="1"/>
          </p:cNvSpPr>
          <p:nvPr>
            <p:ph type="sldImg"/>
          </p:nvPr>
        </p:nvSpPr>
        <p:spPr>
          <a:xfrm>
            <a:off x="582613" y="650875"/>
            <a:ext cx="5511800" cy="3817938"/>
          </a:xfrm>
          <a:ln/>
        </p:spPr>
      </p:sp>
      <p:sp>
        <p:nvSpPr>
          <p:cNvPr id="52228" name="Rectangle 3"/>
          <p:cNvSpPr>
            <a:spLocks noGrp="1" noChangeArrowheads="1"/>
          </p:cNvSpPr>
          <p:nvPr>
            <p:ph type="body" idx="1"/>
          </p:nvPr>
        </p:nvSpPr>
        <p:spPr>
          <a:xfrm>
            <a:off x="887759" y="4629041"/>
            <a:ext cx="4893571" cy="4580429"/>
          </a:xfrm>
          <a:noFill/>
          <a:ln/>
        </p:spPr>
        <p:txBody>
          <a:bodyPr lIns="90384" tIns="45196" rIns="90384" bIns="45196"/>
          <a:lstStyle/>
          <a:p>
            <a:pPr>
              <a:spcBef>
                <a:spcPct val="50000"/>
              </a:spcBef>
            </a:pPr>
            <a:r>
              <a:rPr lang="en-US" altLang="zh-TW" b="1" dirty="0" smtClean="0">
                <a:solidFill>
                  <a:schemeClr val="tx2"/>
                </a:solidFill>
                <a:latin typeface="Arial" pitchFamily="34" charset="0"/>
              </a:rPr>
              <a:t>PCC established an inter-ministry, "Public Construction Supervisory Task Force“, convenes  monthly to review the implementation status of all monitored projects over NT$ 100 million, assist in eliminating difficulties, and encourage agencies to enhance operating efficiency .</a:t>
            </a:r>
          </a:p>
          <a:p>
            <a:pPr>
              <a:spcBef>
                <a:spcPct val="50000"/>
              </a:spcBef>
            </a:pPr>
            <a:r>
              <a:rPr lang="zh-TW" altLang="en-US" b="1" dirty="0" smtClean="0">
                <a:solidFill>
                  <a:schemeClr val="tx2"/>
                </a:solidFill>
                <a:latin typeface="Arial" pitchFamily="34" charset="0"/>
              </a:rPr>
              <a:t>本會成立跨部會「公共建設督導會報」，每月召開會議，檢討各項一億元以上列管計畫執行情形，協助排除困難問題，促使各機關提升執行效率。</a:t>
            </a:r>
          </a:p>
          <a:p>
            <a:pPr eaLnBrk="1" hangingPunct="1"/>
            <a:endParaRPr lang="zh-TW" altLang="en-US" b="1" dirty="0" smtClean="0">
              <a:solidFill>
                <a:schemeClr val="tx2"/>
              </a:solidFill>
              <a:latin typeface="Arial" pitchFamily="34" charset="0"/>
            </a:endParaRPr>
          </a:p>
        </p:txBody>
      </p:sp>
    </p:spTree>
    <p:extLst>
      <p:ext uri="{BB962C8B-B14F-4D97-AF65-F5344CB8AC3E}">
        <p14:creationId xmlns="" xmlns:p14="http://schemas.microsoft.com/office/powerpoint/2010/main" val="295626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6" tIns="45349" rIns="90696" bIns="45349" anchor="b"/>
          <a:lstStyle/>
          <a:p>
            <a:pPr algn="r" defTabSz="907077" eaLnBrk="1" hangingPunct="1">
              <a:spcBef>
                <a:spcPct val="0"/>
              </a:spcBef>
            </a:pPr>
            <a:fld id="{84E2349A-20FC-461A-88E8-1C0F8B816AD0}" type="slidenum">
              <a:rPr kumimoji="0" lang="zh-TW" altLang="en-US" sz="1200">
                <a:solidFill>
                  <a:schemeClr val="tx1"/>
                </a:solidFill>
                <a:ea typeface="新細明體" pitchFamily="18" charset="-120"/>
              </a:rPr>
              <a:pPr algn="r" defTabSz="907077" eaLnBrk="1" hangingPunct="1">
                <a:spcBef>
                  <a:spcPct val="0"/>
                </a:spcBef>
              </a:pPr>
              <a:t>21</a:t>
            </a:fld>
            <a:endParaRPr kumimoji="0" lang="en-US" altLang="zh-TW" sz="1200">
              <a:solidFill>
                <a:schemeClr val="tx1"/>
              </a:solidFill>
              <a:ea typeface="新細明體" pitchFamily="18" charset="-120"/>
            </a:endParaRPr>
          </a:p>
        </p:txBody>
      </p:sp>
      <p:sp>
        <p:nvSpPr>
          <p:cNvPr id="53251" name="Rectangle 2"/>
          <p:cNvSpPr>
            <a:spLocks noGrp="1" noRot="1" noChangeAspect="1" noChangeArrowheads="1" noTextEdit="1"/>
          </p:cNvSpPr>
          <p:nvPr>
            <p:ph type="sldImg"/>
          </p:nvPr>
        </p:nvSpPr>
        <p:spPr>
          <a:xfrm>
            <a:off x="579438" y="650875"/>
            <a:ext cx="5511800" cy="3817938"/>
          </a:xfrm>
          <a:ln/>
        </p:spPr>
      </p:sp>
      <p:sp>
        <p:nvSpPr>
          <p:cNvPr id="53252" name="Rectangle 3"/>
          <p:cNvSpPr>
            <a:spLocks noGrp="1" noChangeArrowheads="1"/>
          </p:cNvSpPr>
          <p:nvPr>
            <p:ph type="body" idx="1"/>
          </p:nvPr>
        </p:nvSpPr>
        <p:spPr>
          <a:xfrm>
            <a:off x="887758" y="4629041"/>
            <a:ext cx="4892015" cy="4580429"/>
          </a:xfrm>
          <a:noFill/>
          <a:ln/>
        </p:spPr>
        <p:txBody>
          <a:bodyPr lIns="90696" tIns="45349" rIns="90696" bIns="45349"/>
          <a:lstStyle/>
          <a:p>
            <a:pPr eaLnBrk="1" hangingPunct="1"/>
            <a:r>
              <a:rPr lang="en-US" altLang="en-US" b="1" dirty="0" err="1" smtClean="0">
                <a:solidFill>
                  <a:schemeClr val="tx2"/>
                </a:solidFill>
                <a:latin typeface="Arial" pitchFamily="34" charset="0"/>
              </a:rPr>
              <a:t>CRBGP</a:t>
            </a:r>
            <a:r>
              <a:rPr lang="en-US" altLang="zh-TW" b="1" dirty="0" smtClean="0">
                <a:solidFill>
                  <a:schemeClr val="tx2"/>
                </a:solidFill>
                <a:latin typeface="Arial" pitchFamily="34" charset="0"/>
              </a:rPr>
              <a:t>,</a:t>
            </a:r>
            <a:r>
              <a:rPr lang="en-US" altLang="en-US" b="1" dirty="0" smtClean="0">
                <a:solidFill>
                  <a:schemeClr val="tx2"/>
                </a:solidFill>
                <a:latin typeface="Arial" pitchFamily="34" charset="0"/>
              </a:rPr>
              <a:t> Complaint Review Board for Government Procurement</a:t>
            </a:r>
            <a:r>
              <a:rPr lang="en-US" altLang="zh-TW" b="1" dirty="0" smtClean="0">
                <a:solidFill>
                  <a:schemeClr val="tx2"/>
                </a:solidFill>
                <a:latin typeface="Arial" pitchFamily="34" charset="0"/>
              </a:rPr>
              <a:t>,</a:t>
            </a:r>
            <a:r>
              <a:rPr lang="en-US" altLang="en-US" b="1" dirty="0" smtClean="0">
                <a:solidFill>
                  <a:schemeClr val="tx2"/>
                </a:solidFill>
                <a:latin typeface="Arial" pitchFamily="34" charset="0"/>
              </a:rPr>
              <a:t> was established to authorize dispute cases of government procurement complaint and contract performance dispute mediation, in order to settle the dispute cases of government procurement quickly and efficiently, and also improve the efficiency of government procurement</a:t>
            </a:r>
            <a:r>
              <a:rPr lang="en-US" altLang="en-US" b="1" dirty="0" smtClean="0">
                <a:solidFill>
                  <a:schemeClr val="tx2"/>
                </a:solidFill>
                <a:latin typeface="Calibri" pitchFamily="34" charset="0"/>
              </a:rPr>
              <a:t>.</a:t>
            </a:r>
            <a:endParaRPr lang="en-US" altLang="zh-TW" b="1" dirty="0" smtClean="0">
              <a:latin typeface="Arial" pitchFamily="34" charset="0"/>
            </a:endParaRPr>
          </a:p>
          <a:p>
            <a:pPr eaLnBrk="1" hangingPunct="1"/>
            <a:r>
              <a:rPr lang="zh-TW" altLang="en-US" b="1" dirty="0" smtClean="0">
                <a:solidFill>
                  <a:srgbClr val="003366"/>
                </a:solidFill>
                <a:latin typeface="Arial" pitchFamily="34" charset="0"/>
              </a:rPr>
              <a:t>成立申訴會，處理政府採購申訴及履約爭議調解，以快速有效解決政府採購爭議，並提升</a:t>
            </a:r>
            <a:r>
              <a:rPr lang="zh-TW" altLang="zh-TW" b="1" dirty="0" smtClean="0">
                <a:solidFill>
                  <a:srgbClr val="003366"/>
                </a:solidFill>
                <a:latin typeface="Arial" pitchFamily="34" charset="0"/>
              </a:rPr>
              <a:t>政府採購</a:t>
            </a:r>
            <a:r>
              <a:rPr lang="zh-TW" altLang="en-US" b="1" dirty="0" smtClean="0">
                <a:solidFill>
                  <a:srgbClr val="003366"/>
                </a:solidFill>
                <a:latin typeface="Arial" pitchFamily="34" charset="0"/>
              </a:rPr>
              <a:t>效益</a:t>
            </a:r>
            <a:r>
              <a:rPr lang="zh-TW" altLang="en-US" b="1" dirty="0" smtClean="0">
                <a:latin typeface="Arial"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1" dirty="0" smtClean="0">
                <a:solidFill>
                  <a:schemeClr val="tx2"/>
                </a:solidFill>
                <a:latin typeface="Calibri" pitchFamily="34" charset="0"/>
              </a:rPr>
              <a:t>In</a:t>
            </a:r>
            <a:r>
              <a:rPr lang="en-US" altLang="en-US" b="1" baseline="0" dirty="0" smtClean="0">
                <a:solidFill>
                  <a:schemeClr val="tx2"/>
                </a:solidFill>
                <a:latin typeface="Calibri" pitchFamily="34" charset="0"/>
              </a:rPr>
              <a:t> addition to </a:t>
            </a:r>
            <a:r>
              <a:rPr lang="en-US" altLang="en-US" b="1" baseline="0" dirty="0" err="1" smtClean="0">
                <a:solidFill>
                  <a:schemeClr val="tx2"/>
                </a:solidFill>
                <a:latin typeface="Calibri" pitchFamily="34" charset="0"/>
              </a:rPr>
              <a:t>PCC</a:t>
            </a:r>
            <a:r>
              <a:rPr lang="en-US" altLang="en-US" b="1" baseline="0" dirty="0" smtClean="0">
                <a:solidFill>
                  <a:schemeClr val="tx2"/>
                </a:solidFill>
                <a:latin typeface="Calibri" pitchFamily="34" charset="0"/>
              </a:rPr>
              <a:t>, </a:t>
            </a:r>
            <a:r>
              <a:rPr lang="en-US" altLang="en-US" b="1" dirty="0" smtClean="0">
                <a:solidFill>
                  <a:schemeClr val="tx2"/>
                </a:solidFill>
                <a:latin typeface="Calibri" pitchFamily="34" charset="0"/>
              </a:rPr>
              <a:t> the complaint review board is also established under each  Municipality</a:t>
            </a:r>
            <a:r>
              <a:rPr lang="zh-TW" altLang="en-US" b="1" dirty="0" smtClean="0">
                <a:solidFill>
                  <a:schemeClr val="tx2"/>
                </a:solidFill>
                <a:latin typeface="Calibri" pitchFamily="34" charset="0"/>
              </a:rPr>
              <a:t> </a:t>
            </a:r>
            <a:r>
              <a:rPr lang="en-US" altLang="zh-TW" b="1" dirty="0" smtClean="0">
                <a:solidFill>
                  <a:schemeClr val="tx2"/>
                </a:solidFill>
                <a:latin typeface="Calibri" pitchFamily="34" charset="0"/>
              </a:rPr>
              <a:t>Government and </a:t>
            </a:r>
            <a:r>
              <a:rPr lang="en-US" altLang="zh-TW" b="1" dirty="0" err="1" smtClean="0">
                <a:solidFill>
                  <a:schemeClr val="tx2"/>
                </a:solidFill>
                <a:latin typeface="Calibri" pitchFamily="34" charset="0"/>
              </a:rPr>
              <a:t>Hualien</a:t>
            </a:r>
            <a:r>
              <a:rPr lang="en-US" altLang="zh-TW" b="1" dirty="0" smtClean="0">
                <a:solidFill>
                  <a:schemeClr val="tx2"/>
                </a:solidFill>
                <a:latin typeface="Calibri" pitchFamily="34" charset="0"/>
              </a:rPr>
              <a:t> County Government</a:t>
            </a:r>
            <a:r>
              <a:rPr lang="en-US" altLang="en-US" b="1" dirty="0" smtClean="0">
                <a:solidFill>
                  <a:schemeClr val="tx2"/>
                </a:solidFill>
                <a:latin typeface="Calibri" pitchFamily="34" charset="0"/>
              </a:rPr>
              <a:t>.</a:t>
            </a:r>
            <a:endParaRPr lang="zh-TW" altLang="en-US" b="1" dirty="0" smtClean="0">
              <a:solidFill>
                <a:schemeClr val="tx2"/>
              </a:solidFill>
              <a:latin typeface="Calibri" pitchFamily="34" charset="0"/>
            </a:endParaRPr>
          </a:p>
          <a:p>
            <a:pPr marL="285750" indent="-285750" algn="l" eaLnBrk="1" latinLnBrk="1" hangingPunct="1">
              <a:spcBef>
                <a:spcPct val="0"/>
              </a:spcBef>
              <a:buFont typeface="Wingdings" pitchFamily="2" charset="2"/>
              <a:buNone/>
            </a:pPr>
            <a:r>
              <a:rPr lang="zh-TW" altLang="en-US" sz="1200" b="1" dirty="0" smtClean="0">
                <a:solidFill>
                  <a:srgbClr val="003366"/>
                </a:solidFill>
                <a:latin typeface="Calibri" pitchFamily="34" charset="0"/>
              </a:rPr>
              <a:t>除工程會外，各直轄市及花蓮縣政府亦設置申訴會處理上述爭議。</a:t>
            </a:r>
          </a:p>
          <a:p>
            <a:pPr eaLnBrk="1" hangingPunct="1"/>
            <a:endParaRPr lang="zh-TW" altLang="en-US" b="1" dirty="0" smtClean="0">
              <a:latin typeface="Arial" pitchFamily="34" charset="0"/>
            </a:endParaRPr>
          </a:p>
        </p:txBody>
      </p:sp>
    </p:spTree>
    <p:extLst>
      <p:ext uri="{BB962C8B-B14F-4D97-AF65-F5344CB8AC3E}">
        <p14:creationId xmlns="" xmlns:p14="http://schemas.microsoft.com/office/powerpoint/2010/main" val="792764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731" tIns="45368" rIns="90731" bIns="45368" anchor="b"/>
          <a:lstStyle/>
          <a:p>
            <a:pPr algn="r" defTabSz="907077" eaLnBrk="1" hangingPunct="1">
              <a:spcBef>
                <a:spcPct val="0"/>
              </a:spcBef>
            </a:pPr>
            <a:fld id="{BD11D82E-E0A8-453F-B8D6-DC668471EC53}" type="slidenum">
              <a:rPr kumimoji="0" lang="zh-TW" altLang="en-US" sz="1200">
                <a:solidFill>
                  <a:schemeClr val="tx1"/>
                </a:solidFill>
                <a:ea typeface="新細明體" pitchFamily="18" charset="-120"/>
              </a:rPr>
              <a:pPr algn="r" defTabSz="907077" eaLnBrk="1" hangingPunct="1">
                <a:spcBef>
                  <a:spcPct val="0"/>
                </a:spcBef>
              </a:pPr>
              <a:t>22</a:t>
            </a:fld>
            <a:endParaRPr kumimoji="0" lang="en-US" altLang="zh-TW" sz="1200">
              <a:solidFill>
                <a:schemeClr val="tx1"/>
              </a:solidFill>
              <a:ea typeface="新細明體" pitchFamily="18" charset="-120"/>
            </a:endParaRPr>
          </a:p>
        </p:txBody>
      </p:sp>
      <p:sp>
        <p:nvSpPr>
          <p:cNvPr id="54275" name="Rectangle 2"/>
          <p:cNvSpPr>
            <a:spLocks noGrp="1" noRot="1" noChangeAspect="1" noChangeArrowheads="1" noTextEdit="1"/>
          </p:cNvSpPr>
          <p:nvPr>
            <p:ph type="sldImg"/>
          </p:nvPr>
        </p:nvSpPr>
        <p:spPr>
          <a:xfrm>
            <a:off x="579438" y="650875"/>
            <a:ext cx="5511800" cy="3817938"/>
          </a:xfrm>
          <a:ln/>
        </p:spPr>
      </p:sp>
      <p:sp>
        <p:nvSpPr>
          <p:cNvPr id="54276" name="Rectangle 3"/>
          <p:cNvSpPr>
            <a:spLocks noGrp="1" noChangeArrowheads="1"/>
          </p:cNvSpPr>
          <p:nvPr>
            <p:ph type="body" idx="1"/>
          </p:nvPr>
        </p:nvSpPr>
        <p:spPr>
          <a:xfrm>
            <a:off x="887758" y="4629041"/>
            <a:ext cx="4892015" cy="4580429"/>
          </a:xfrm>
          <a:noFill/>
          <a:ln/>
        </p:spPr>
        <p:txBody>
          <a:bodyPr lIns="90731" tIns="45368" rIns="90731" bIns="45368"/>
          <a:lstStyle/>
          <a:p>
            <a:pPr eaLnBrk="1" hangingPunct="1"/>
            <a:r>
              <a:rPr lang="en-US" altLang="zh-TW" b="1" dirty="0" smtClean="0">
                <a:latin typeface="Arial" pitchFamily="34" charset="0"/>
              </a:rPr>
              <a:t>Set up the Technical Assessment Committee to provide identification services.</a:t>
            </a:r>
          </a:p>
          <a:p>
            <a:pPr eaLnBrk="1" hangingPunct="1"/>
            <a:r>
              <a:rPr lang="zh-TW" altLang="en-US" b="1" dirty="0" smtClean="0">
                <a:latin typeface="Arial" pitchFamily="34" charset="0"/>
              </a:rPr>
              <a:t>設置鑑定委員會提供鑑定服務</a:t>
            </a:r>
            <a:endParaRPr lang="en-US" altLang="zh-TW" b="1" dirty="0" smtClean="0">
              <a:latin typeface="Arial" pitchFamily="34" charset="0"/>
            </a:endParaRPr>
          </a:p>
        </p:txBody>
      </p:sp>
    </p:spTree>
    <p:extLst>
      <p:ext uri="{BB962C8B-B14F-4D97-AF65-F5344CB8AC3E}">
        <p14:creationId xmlns="" xmlns:p14="http://schemas.microsoft.com/office/powerpoint/2010/main" val="2390483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731" tIns="45368" rIns="90731" bIns="45368" anchor="b"/>
          <a:lstStyle/>
          <a:p>
            <a:pPr algn="r" defTabSz="907077" eaLnBrk="1" hangingPunct="1">
              <a:spcBef>
                <a:spcPct val="0"/>
              </a:spcBef>
            </a:pPr>
            <a:fld id="{9C0FE4A1-6A0A-451A-A7E2-2DA0FE088894}" type="slidenum">
              <a:rPr kumimoji="0" lang="zh-TW" altLang="en-US" sz="1200">
                <a:solidFill>
                  <a:schemeClr val="tx1"/>
                </a:solidFill>
                <a:ea typeface="新細明體" pitchFamily="18" charset="-120"/>
              </a:rPr>
              <a:pPr algn="r" defTabSz="907077" eaLnBrk="1" hangingPunct="1">
                <a:spcBef>
                  <a:spcPct val="0"/>
                </a:spcBef>
              </a:pPr>
              <a:t>23</a:t>
            </a:fld>
            <a:endParaRPr kumimoji="0" lang="en-US" altLang="zh-TW" sz="1200">
              <a:solidFill>
                <a:schemeClr val="tx1"/>
              </a:solidFill>
              <a:ea typeface="新細明體" pitchFamily="18" charset="-120"/>
            </a:endParaRPr>
          </a:p>
        </p:txBody>
      </p:sp>
      <p:sp>
        <p:nvSpPr>
          <p:cNvPr id="55299" name="Rectangle 2"/>
          <p:cNvSpPr>
            <a:spLocks noGrp="1" noRot="1" noChangeAspect="1" noChangeArrowheads="1" noTextEdit="1"/>
          </p:cNvSpPr>
          <p:nvPr>
            <p:ph type="sldImg"/>
          </p:nvPr>
        </p:nvSpPr>
        <p:spPr>
          <a:xfrm>
            <a:off x="579438" y="650875"/>
            <a:ext cx="5511800" cy="3817938"/>
          </a:xfrm>
          <a:ln/>
        </p:spPr>
      </p:sp>
      <p:sp>
        <p:nvSpPr>
          <p:cNvPr id="55300" name="Rectangle 3"/>
          <p:cNvSpPr>
            <a:spLocks noGrp="1" noChangeArrowheads="1"/>
          </p:cNvSpPr>
          <p:nvPr>
            <p:ph type="body" idx="1"/>
          </p:nvPr>
        </p:nvSpPr>
        <p:spPr>
          <a:xfrm>
            <a:off x="887758" y="4629041"/>
            <a:ext cx="4892015" cy="4580429"/>
          </a:xfrm>
          <a:noFill/>
          <a:ln/>
        </p:spPr>
        <p:txBody>
          <a:bodyPr lIns="90731" tIns="45368" rIns="90731" bIns="45368"/>
          <a:lstStyle/>
          <a:p>
            <a:pPr eaLnBrk="1" hangingPunct="1"/>
            <a:endParaRPr lang="zh-TW" altLang="en-US" b="1" smtClean="0">
              <a:latin typeface="Arial" pitchFamily="34" charset="0"/>
            </a:endParaRPr>
          </a:p>
        </p:txBody>
      </p:sp>
    </p:spTree>
    <p:extLst>
      <p:ext uri="{BB962C8B-B14F-4D97-AF65-F5344CB8AC3E}">
        <p14:creationId xmlns="" xmlns:p14="http://schemas.microsoft.com/office/powerpoint/2010/main" val="4058444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3"/>
          <p:cNvSpPr>
            <a:spLocks noGrp="1" noChangeArrowheads="1"/>
          </p:cNvSpPr>
          <p:nvPr>
            <p:ph type="sldNum" sz="quarter" idx="5"/>
          </p:nvPr>
        </p:nvSpPr>
        <p:spPr>
          <a:noFill/>
        </p:spPr>
        <p:txBody>
          <a:bodyPr/>
          <a:lstStyle/>
          <a:p>
            <a:pPr defTabSz="907077"/>
            <a:fld id="{8A167405-FD47-43A6-B85F-288C97E4540B}" type="slidenum">
              <a:rPr lang="zh-TW" altLang="en-US" smtClean="0"/>
              <a:pPr defTabSz="907077"/>
              <a:t>24</a:t>
            </a:fld>
            <a:endParaRPr lang="en-US" altLang="zh-TW" smtClean="0"/>
          </a:p>
        </p:txBody>
      </p:sp>
      <p:sp>
        <p:nvSpPr>
          <p:cNvPr id="56323" name="Rectangle 2"/>
          <p:cNvSpPr>
            <a:spLocks noGrp="1" noRot="1" noChangeAspect="1" noChangeArrowheads="1" noTextEdit="1"/>
          </p:cNvSpPr>
          <p:nvPr>
            <p:ph type="sldImg"/>
          </p:nvPr>
        </p:nvSpPr>
        <p:spPr>
          <a:xfrm>
            <a:off x="579438" y="650875"/>
            <a:ext cx="5511800" cy="3817938"/>
          </a:xfrm>
          <a:ln/>
        </p:spPr>
      </p:sp>
      <p:sp>
        <p:nvSpPr>
          <p:cNvPr id="56324" name="Rectangle 3"/>
          <p:cNvSpPr>
            <a:spLocks noGrp="1" noChangeArrowheads="1"/>
          </p:cNvSpPr>
          <p:nvPr>
            <p:ph type="body" idx="1"/>
          </p:nvPr>
        </p:nvSpPr>
        <p:spPr>
          <a:xfrm>
            <a:off x="887758" y="4629041"/>
            <a:ext cx="4892015" cy="4580429"/>
          </a:xfrm>
          <a:noFill/>
          <a:ln/>
        </p:spPr>
        <p:txBody>
          <a:bodyPr/>
          <a:lstStyle/>
          <a:p>
            <a:pPr eaLnBrk="1" hangingPunct="1"/>
            <a:endParaRPr lang="zh-TW" altLang="en-US" b="1" dirty="0" smtClean="0">
              <a:latin typeface="Arial" pitchFamily="34" charset="0"/>
            </a:endParaRPr>
          </a:p>
        </p:txBody>
      </p:sp>
    </p:spTree>
    <p:extLst>
      <p:ext uri="{BB962C8B-B14F-4D97-AF65-F5344CB8AC3E}">
        <p14:creationId xmlns="" xmlns:p14="http://schemas.microsoft.com/office/powerpoint/2010/main" val="82028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7" tIns="45350" rIns="90697" bIns="45350" anchor="b"/>
          <a:lstStyle/>
          <a:p>
            <a:pPr algn="r" defTabSz="907077" eaLnBrk="1" hangingPunct="1">
              <a:spcBef>
                <a:spcPct val="0"/>
              </a:spcBef>
            </a:pPr>
            <a:fld id="{ACD2FAA3-8180-4E3C-8961-398438E9CEAE}" type="slidenum">
              <a:rPr kumimoji="0" lang="zh-TW" altLang="en-US" sz="1200">
                <a:solidFill>
                  <a:schemeClr val="tx1"/>
                </a:solidFill>
                <a:ea typeface="新細明體" pitchFamily="18" charset="-120"/>
              </a:rPr>
              <a:pPr algn="r" defTabSz="907077" eaLnBrk="1" hangingPunct="1">
                <a:spcBef>
                  <a:spcPct val="0"/>
                </a:spcBef>
              </a:pPr>
              <a:t>2</a:t>
            </a:fld>
            <a:endParaRPr kumimoji="0" lang="en-US" altLang="zh-TW" sz="1200">
              <a:solidFill>
                <a:schemeClr val="tx1"/>
              </a:solidFill>
              <a:ea typeface="新細明體" pitchFamily="18" charset="-120"/>
            </a:endParaRPr>
          </a:p>
        </p:txBody>
      </p:sp>
      <p:sp>
        <p:nvSpPr>
          <p:cNvPr id="32771" name="Rectangle 2"/>
          <p:cNvSpPr>
            <a:spLocks noGrp="1" noRot="1" noChangeAspect="1" noChangeArrowheads="1" noTextEdit="1"/>
          </p:cNvSpPr>
          <p:nvPr>
            <p:ph type="sldImg"/>
          </p:nvPr>
        </p:nvSpPr>
        <p:spPr>
          <a:xfrm>
            <a:off x="579438" y="650875"/>
            <a:ext cx="5511800" cy="3817938"/>
          </a:xfrm>
          <a:ln/>
        </p:spPr>
      </p:sp>
      <p:sp>
        <p:nvSpPr>
          <p:cNvPr id="32772" name="Rectangle 3"/>
          <p:cNvSpPr>
            <a:spLocks noGrp="1" noChangeArrowheads="1"/>
          </p:cNvSpPr>
          <p:nvPr>
            <p:ph type="body" idx="1"/>
          </p:nvPr>
        </p:nvSpPr>
        <p:spPr>
          <a:xfrm>
            <a:off x="887758" y="4629041"/>
            <a:ext cx="4892015" cy="4580429"/>
          </a:xfrm>
          <a:noFill/>
          <a:ln/>
        </p:spPr>
        <p:txBody>
          <a:bodyPr/>
          <a:lstStyle/>
          <a:p>
            <a:pPr eaLnBrk="1" hangingPunct="1"/>
            <a:r>
              <a:rPr lang="en-US" altLang="zh-TW" b="1" smtClean="0">
                <a:latin typeface="Arial" pitchFamily="34" charset="0"/>
              </a:rPr>
              <a:t>Our commission is a ministerial level entity under the cabinet, and we are responsible for the planning, reviewing, coordination, and supervision of public infrastructure.</a:t>
            </a:r>
          </a:p>
          <a:p>
            <a:pPr eaLnBrk="1" hangingPunct="1"/>
            <a:r>
              <a:rPr lang="zh-TW" altLang="en-US" b="1" smtClean="0">
                <a:latin typeface="Arial" pitchFamily="34" charset="0"/>
              </a:rPr>
              <a:t>本會為行政院公共工程專業幕僚機關，統籌全國公共工程之規劃、審議、協調及督導。 </a:t>
            </a:r>
          </a:p>
          <a:p>
            <a:pPr eaLnBrk="1" hangingPunct="1"/>
            <a:endParaRPr lang="en-US" altLang="zh-TW" b="1" smtClean="0">
              <a:latin typeface="Arial" pitchFamily="34" charset="0"/>
            </a:endParaRPr>
          </a:p>
        </p:txBody>
      </p:sp>
    </p:spTree>
    <p:extLst>
      <p:ext uri="{BB962C8B-B14F-4D97-AF65-F5344CB8AC3E}">
        <p14:creationId xmlns="" xmlns:p14="http://schemas.microsoft.com/office/powerpoint/2010/main" val="371086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7" tIns="45350" rIns="90697" bIns="45350" anchor="b"/>
          <a:lstStyle/>
          <a:p>
            <a:pPr algn="r" defTabSz="907077" eaLnBrk="1" hangingPunct="1">
              <a:spcBef>
                <a:spcPct val="0"/>
              </a:spcBef>
            </a:pPr>
            <a:fld id="{AF424C00-5102-4DA5-BFCF-CA7E34B6CC71}" type="slidenum">
              <a:rPr kumimoji="0" lang="zh-TW" altLang="en-US" sz="1200">
                <a:solidFill>
                  <a:schemeClr val="tx1"/>
                </a:solidFill>
                <a:ea typeface="新細明體" pitchFamily="18" charset="-120"/>
              </a:rPr>
              <a:pPr algn="r" defTabSz="907077" eaLnBrk="1" hangingPunct="1">
                <a:spcBef>
                  <a:spcPct val="0"/>
                </a:spcBef>
              </a:pPr>
              <a:t>3</a:t>
            </a:fld>
            <a:endParaRPr kumimoji="0" lang="en-US" altLang="zh-TW" sz="1200">
              <a:solidFill>
                <a:schemeClr val="tx1"/>
              </a:solidFill>
              <a:ea typeface="新細明體" pitchFamily="18" charset="-120"/>
            </a:endParaRPr>
          </a:p>
        </p:txBody>
      </p:sp>
      <p:sp>
        <p:nvSpPr>
          <p:cNvPr id="33795" name="Rectangle 2"/>
          <p:cNvSpPr>
            <a:spLocks noGrp="1" noRot="1" noChangeAspect="1" noChangeArrowheads="1" noTextEdit="1"/>
          </p:cNvSpPr>
          <p:nvPr>
            <p:ph type="sldImg"/>
          </p:nvPr>
        </p:nvSpPr>
        <p:spPr>
          <a:xfrm>
            <a:off x="579438" y="650875"/>
            <a:ext cx="5511800" cy="3817938"/>
          </a:xfrm>
          <a:ln/>
        </p:spPr>
      </p:sp>
      <p:sp>
        <p:nvSpPr>
          <p:cNvPr id="33796" name="Rectangle 3"/>
          <p:cNvSpPr>
            <a:spLocks noGrp="1" noChangeArrowheads="1"/>
          </p:cNvSpPr>
          <p:nvPr>
            <p:ph type="body" idx="1"/>
          </p:nvPr>
        </p:nvSpPr>
        <p:spPr>
          <a:xfrm>
            <a:off x="887758" y="4629041"/>
            <a:ext cx="4892015" cy="4580429"/>
          </a:xfrm>
          <a:noFill/>
          <a:ln/>
        </p:spPr>
        <p:txBody>
          <a:bodyPr/>
          <a:lstStyle/>
          <a:p>
            <a:pPr eaLnBrk="1" hangingPunct="1">
              <a:spcBef>
                <a:spcPct val="20000"/>
              </a:spcBef>
            </a:pPr>
            <a:r>
              <a:rPr lang="en-US" altLang="zh-TW" b="1" dirty="0" smtClean="0">
                <a:latin typeface="Arial" pitchFamily="34" charset="0"/>
              </a:rPr>
              <a:t>The  Minister and  two Deputy Ministers of the PCC are appointed by the President upon the recommendation of the Premier. </a:t>
            </a:r>
          </a:p>
          <a:p>
            <a:pPr eaLnBrk="1" hangingPunct="1">
              <a:spcBef>
                <a:spcPct val="20000"/>
              </a:spcBef>
            </a:pPr>
            <a:r>
              <a:rPr lang="zh-TW" altLang="en-US" b="1" dirty="0" smtClean="0">
                <a:latin typeface="Arial" pitchFamily="34" charset="0"/>
              </a:rPr>
              <a:t>本會主任委員及兩位副主任委員係由行政院院長提請總統任命。</a:t>
            </a:r>
            <a:r>
              <a:rPr lang="zh-TW" altLang="en-US" dirty="0" smtClean="0">
                <a:latin typeface="Arial" pitchFamily="34" charset="0"/>
              </a:rPr>
              <a:t> </a:t>
            </a:r>
          </a:p>
          <a:p>
            <a:pPr eaLnBrk="1" hangingPunct="1">
              <a:spcBef>
                <a:spcPct val="20000"/>
              </a:spcBef>
            </a:pPr>
            <a:r>
              <a:rPr lang="en-US" altLang="zh-TW" b="1" dirty="0" smtClean="0">
                <a:latin typeface="Arial" pitchFamily="34" charset="0"/>
              </a:rPr>
              <a:t>The PCC is  divided into 3 main departments, 3 committees and administrative supporting offices as shown in Fig.</a:t>
            </a:r>
            <a:r>
              <a:rPr lang="en-US" altLang="zh-TW" dirty="0" smtClean="0">
                <a:latin typeface="Arial" pitchFamily="34" charset="0"/>
              </a:rPr>
              <a:t> </a:t>
            </a:r>
          </a:p>
          <a:p>
            <a:pPr eaLnBrk="1" hangingPunct="1"/>
            <a:r>
              <a:rPr lang="zh-TW" altLang="en-US" b="1" dirty="0" smtClean="0">
                <a:latin typeface="Arial" pitchFamily="34" charset="0"/>
              </a:rPr>
              <a:t>本會組織目前設置</a:t>
            </a:r>
            <a:r>
              <a:rPr lang="en-US" altLang="zh-TW" b="1" dirty="0" smtClean="0">
                <a:latin typeface="Arial" pitchFamily="34" charset="0"/>
              </a:rPr>
              <a:t>3</a:t>
            </a:r>
            <a:r>
              <a:rPr lang="zh-TW" altLang="en-US" b="1" dirty="0" smtClean="0">
                <a:latin typeface="Arial" pitchFamily="34" charset="0"/>
              </a:rPr>
              <a:t>個業務處、</a:t>
            </a:r>
            <a:r>
              <a:rPr lang="en-US" altLang="zh-TW" b="1" dirty="0" smtClean="0">
                <a:latin typeface="Arial" pitchFamily="34" charset="0"/>
              </a:rPr>
              <a:t>3</a:t>
            </a:r>
            <a:r>
              <a:rPr lang="zh-TW" altLang="en-US" b="1" dirty="0" smtClean="0">
                <a:latin typeface="Arial" pitchFamily="34" charset="0"/>
              </a:rPr>
              <a:t>個委員會及其它行政支援單位</a:t>
            </a:r>
            <a:r>
              <a:rPr lang="zh-TW" altLang="zh-TW" b="1" dirty="0" smtClean="0">
                <a:latin typeface="Arial" pitchFamily="34" charset="0"/>
              </a:rPr>
              <a:t>，</a:t>
            </a:r>
            <a:r>
              <a:rPr lang="zh-TW" altLang="en-US" b="1" dirty="0" smtClean="0">
                <a:latin typeface="Arial" pitchFamily="34" charset="0"/>
              </a:rPr>
              <a:t>如</a:t>
            </a:r>
            <a:r>
              <a:rPr lang="zh-TW" altLang="en-US" b="1" smtClean="0">
                <a:latin typeface="Arial" pitchFamily="34" charset="0"/>
              </a:rPr>
              <a:t>圖所示</a:t>
            </a:r>
            <a:r>
              <a:rPr lang="zh-TW" altLang="en-US" b="1" dirty="0" smtClean="0">
                <a:latin typeface="Arial" pitchFamily="34" charset="0"/>
              </a:rPr>
              <a:t>。</a:t>
            </a:r>
            <a:endParaRPr lang="en-US" altLang="zh-TW" b="1" dirty="0" smtClean="0">
              <a:latin typeface="Arial" pitchFamily="34" charset="0"/>
            </a:endParaRPr>
          </a:p>
        </p:txBody>
      </p:sp>
    </p:spTree>
    <p:extLst>
      <p:ext uri="{BB962C8B-B14F-4D97-AF65-F5344CB8AC3E}">
        <p14:creationId xmlns:p14="http://schemas.microsoft.com/office/powerpoint/2010/main" xmlns="" val="234700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7" tIns="45350" rIns="90697" bIns="45350" anchor="b"/>
          <a:lstStyle/>
          <a:p>
            <a:pPr algn="r" defTabSz="907077" eaLnBrk="1" hangingPunct="1">
              <a:spcBef>
                <a:spcPct val="0"/>
              </a:spcBef>
            </a:pPr>
            <a:fld id="{3348CA00-E3AA-4703-9521-C73AA43E8F41}" type="slidenum">
              <a:rPr kumimoji="0" lang="zh-TW" altLang="en-US" sz="1200">
                <a:solidFill>
                  <a:schemeClr val="tx1"/>
                </a:solidFill>
                <a:ea typeface="新細明體" pitchFamily="18" charset="-120"/>
              </a:rPr>
              <a:pPr algn="r" defTabSz="907077" eaLnBrk="1" hangingPunct="1">
                <a:spcBef>
                  <a:spcPct val="0"/>
                </a:spcBef>
              </a:pPr>
              <a:t>4</a:t>
            </a:fld>
            <a:endParaRPr kumimoji="0" lang="en-US" altLang="zh-TW" sz="1200">
              <a:solidFill>
                <a:schemeClr val="tx1"/>
              </a:solidFill>
              <a:ea typeface="新細明體" pitchFamily="18" charset="-120"/>
            </a:endParaRPr>
          </a:p>
        </p:txBody>
      </p:sp>
      <p:sp>
        <p:nvSpPr>
          <p:cNvPr id="34819" name="Rectangle 2"/>
          <p:cNvSpPr>
            <a:spLocks noGrp="1" noRot="1" noChangeAspect="1" noChangeArrowheads="1" noTextEdit="1"/>
          </p:cNvSpPr>
          <p:nvPr>
            <p:ph type="sldImg"/>
          </p:nvPr>
        </p:nvSpPr>
        <p:spPr>
          <a:xfrm>
            <a:off x="579438" y="650875"/>
            <a:ext cx="5511800" cy="3817938"/>
          </a:xfrm>
          <a:ln/>
        </p:spPr>
      </p:sp>
      <p:sp>
        <p:nvSpPr>
          <p:cNvPr id="34820" name="Rectangle 3"/>
          <p:cNvSpPr>
            <a:spLocks noGrp="1" noChangeArrowheads="1"/>
          </p:cNvSpPr>
          <p:nvPr>
            <p:ph type="body" idx="1"/>
          </p:nvPr>
        </p:nvSpPr>
        <p:spPr>
          <a:xfrm>
            <a:off x="887758" y="4629041"/>
            <a:ext cx="4892015" cy="4580429"/>
          </a:xfrm>
          <a:noFill/>
          <a:ln/>
        </p:spPr>
        <p:txBody>
          <a:bodyPr/>
          <a:lstStyle/>
          <a:p>
            <a:pPr eaLnBrk="1" hangingPunct="1"/>
            <a:r>
              <a:rPr lang="en-US" altLang="zh-TW" b="1" dirty="0" smtClean="0">
                <a:latin typeface="Arial" pitchFamily="34" charset="0"/>
              </a:rPr>
              <a:t>We are in charge  of Government Procurement Act, Professional Engineers Act, and Act Governing the Administration of Professional Engineering Consulting Firms, and their relevant rules.</a:t>
            </a:r>
          </a:p>
          <a:p>
            <a:pPr eaLnBrk="1" hangingPunct="1"/>
            <a:r>
              <a:rPr lang="zh-TW" altLang="en-US" b="1" dirty="0" smtClean="0">
                <a:latin typeface="Arial" pitchFamily="34" charset="0"/>
              </a:rPr>
              <a:t>本會主管法令包括政府採購法、技師法、工程技術顧問公司管理條例及其相關規定。</a:t>
            </a:r>
          </a:p>
        </p:txBody>
      </p:sp>
    </p:spTree>
    <p:extLst>
      <p:ext uri="{BB962C8B-B14F-4D97-AF65-F5344CB8AC3E}">
        <p14:creationId xmlns="" xmlns:p14="http://schemas.microsoft.com/office/powerpoint/2010/main" val="321220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72" tIns="45337" rIns="90672" bIns="45337" anchor="b"/>
          <a:lstStyle/>
          <a:p>
            <a:pPr algn="r" defTabSz="907077" eaLnBrk="1" hangingPunct="1">
              <a:spcBef>
                <a:spcPct val="0"/>
              </a:spcBef>
            </a:pPr>
            <a:fld id="{FDFE08FE-25FC-4B42-AE7C-A144A60674EE}" type="slidenum">
              <a:rPr kumimoji="0" lang="zh-TW" altLang="en-US" sz="1200">
                <a:solidFill>
                  <a:schemeClr val="tx1"/>
                </a:solidFill>
                <a:ea typeface="新細明體" pitchFamily="18" charset="-120"/>
              </a:rPr>
              <a:pPr algn="r" defTabSz="907077" eaLnBrk="1" hangingPunct="1">
                <a:spcBef>
                  <a:spcPct val="0"/>
                </a:spcBef>
              </a:pPr>
              <a:t>5</a:t>
            </a:fld>
            <a:endParaRPr kumimoji="0" lang="en-US" altLang="zh-TW" sz="1200">
              <a:solidFill>
                <a:schemeClr val="tx1"/>
              </a:solidFill>
              <a:ea typeface="新細明體" pitchFamily="18" charset="-120"/>
            </a:endParaRPr>
          </a:p>
        </p:txBody>
      </p:sp>
      <p:sp>
        <p:nvSpPr>
          <p:cNvPr id="36867" name="Rectangle 2"/>
          <p:cNvSpPr>
            <a:spLocks noGrp="1" noRot="1" noChangeAspect="1" noChangeArrowheads="1" noTextEdit="1"/>
          </p:cNvSpPr>
          <p:nvPr>
            <p:ph type="sldImg"/>
          </p:nvPr>
        </p:nvSpPr>
        <p:spPr>
          <a:xfrm>
            <a:off x="579438" y="650875"/>
            <a:ext cx="5511800" cy="3817938"/>
          </a:xfrm>
          <a:ln/>
        </p:spPr>
      </p:sp>
      <p:sp>
        <p:nvSpPr>
          <p:cNvPr id="36868" name="Rectangle 3"/>
          <p:cNvSpPr>
            <a:spLocks noGrp="1" noChangeArrowheads="1"/>
          </p:cNvSpPr>
          <p:nvPr>
            <p:ph type="body" idx="1"/>
          </p:nvPr>
        </p:nvSpPr>
        <p:spPr>
          <a:xfrm>
            <a:off x="887758" y="4629041"/>
            <a:ext cx="4892015" cy="4580429"/>
          </a:xfrm>
          <a:noFill/>
          <a:ln/>
        </p:spPr>
        <p:txBody>
          <a:bodyPr lIns="90672" tIns="45337" rIns="90672" bIns="45337"/>
          <a:lstStyle/>
          <a:p>
            <a:pPr algn="just" eaLnBrk="1" hangingPunct="1"/>
            <a:r>
              <a:rPr lang="en-US" altLang="zh-TW" b="1" dirty="0" smtClean="0">
                <a:latin typeface="Arial" pitchFamily="34" charset="0"/>
              </a:rPr>
              <a:t>As the responsible entity of the Government Procurement Act, the PCC implements a fair, open, just, efficient, and high-quality government procurement system. PCC tackles the relevant government procurement issues which involves foreign elements, and continues on international interactions and mutual learning, to build an incorrupt, impartial and fair procurement environment.</a:t>
            </a:r>
          </a:p>
          <a:p>
            <a:pPr algn="just" eaLnBrk="1" hangingPunct="1"/>
            <a:r>
              <a:rPr lang="zh-TW" altLang="en-US" b="1" dirty="0" smtClean="0">
                <a:latin typeface="Arial" pitchFamily="34" charset="0"/>
              </a:rPr>
              <a:t>本會為政府採購法主管機關，依法落實公平、公開、公正、效率及品質的政府採購制度。</a:t>
            </a:r>
            <a:r>
              <a:rPr lang="zh-TW" altLang="zh-TW" b="1" dirty="0" smtClean="0">
                <a:latin typeface="Arial" pitchFamily="34" charset="0"/>
              </a:rPr>
              <a:t>對於涉外主要業務為政府採購部分，</a:t>
            </a:r>
            <a:r>
              <a:rPr lang="zh-TW" altLang="en-US" b="1" dirty="0" smtClean="0">
                <a:latin typeface="Arial" pitchFamily="34" charset="0"/>
              </a:rPr>
              <a:t>本會持續辦理</a:t>
            </a:r>
            <a:r>
              <a:rPr lang="zh-TW" altLang="zh-TW" b="1" dirty="0" smtClean="0">
                <a:latin typeface="Arial" pitchFamily="34" charset="0"/>
              </a:rPr>
              <a:t>國際交流，相互學習</a:t>
            </a:r>
            <a:r>
              <a:rPr lang="zh-TW" altLang="en-US" b="1" dirty="0" smtClean="0">
                <a:latin typeface="Arial" pitchFamily="34" charset="0"/>
              </a:rPr>
              <a:t>，以建構一個更清廉、公正、合理採購環境。</a:t>
            </a:r>
            <a:endParaRPr lang="en-US" altLang="zh-TW" b="1" dirty="0" smtClean="0">
              <a:latin typeface="Arial" pitchFamily="34" charset="0"/>
            </a:endParaRPr>
          </a:p>
          <a:p>
            <a:pPr algn="just" eaLnBrk="1" hangingPunct="1"/>
            <a:r>
              <a:rPr lang="en-US" altLang="zh-TW" b="1" dirty="0" smtClean="0">
                <a:latin typeface="Arial" pitchFamily="34" charset="0"/>
              </a:rPr>
              <a:t>PCC is the responsible entity in Taiwan for the  consultation of mutual access to the government procurement market with the other countries.</a:t>
            </a:r>
          </a:p>
          <a:p>
            <a:pPr algn="just" eaLnBrk="1" hangingPunct="1"/>
            <a:r>
              <a:rPr lang="zh-TW" altLang="en-US" b="1" dirty="0" smtClean="0">
                <a:latin typeface="Arial" pitchFamily="34" charset="0"/>
              </a:rPr>
              <a:t>我國與其他國家相互開放政府採購市場，本會為負責諮商機關。</a:t>
            </a:r>
          </a:p>
        </p:txBody>
      </p:sp>
    </p:spTree>
    <p:extLst>
      <p:ext uri="{BB962C8B-B14F-4D97-AF65-F5344CB8AC3E}">
        <p14:creationId xmlns="" xmlns:p14="http://schemas.microsoft.com/office/powerpoint/2010/main" val="253329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72" tIns="45337" rIns="90672" bIns="45337" anchor="b"/>
          <a:lstStyle/>
          <a:p>
            <a:pPr algn="r" defTabSz="907077" eaLnBrk="1" hangingPunct="1">
              <a:spcBef>
                <a:spcPct val="0"/>
              </a:spcBef>
            </a:pPr>
            <a:fld id="{A4E36127-0A87-472C-8D79-CF5AEB1D7199}" type="slidenum">
              <a:rPr kumimoji="0" lang="zh-TW" altLang="en-US" sz="1200">
                <a:solidFill>
                  <a:schemeClr val="tx1"/>
                </a:solidFill>
                <a:ea typeface="新細明體" pitchFamily="18" charset="-120"/>
              </a:rPr>
              <a:pPr algn="r" defTabSz="907077" eaLnBrk="1" hangingPunct="1">
                <a:spcBef>
                  <a:spcPct val="0"/>
                </a:spcBef>
              </a:pPr>
              <a:t>6</a:t>
            </a:fld>
            <a:endParaRPr kumimoji="0" lang="en-US" altLang="zh-TW" sz="1200">
              <a:solidFill>
                <a:schemeClr val="tx1"/>
              </a:solidFill>
              <a:ea typeface="新細明體" pitchFamily="18" charset="-120"/>
            </a:endParaRPr>
          </a:p>
        </p:txBody>
      </p:sp>
      <p:sp>
        <p:nvSpPr>
          <p:cNvPr id="37891" name="Rectangle 2"/>
          <p:cNvSpPr>
            <a:spLocks noGrp="1" noRot="1" noChangeAspect="1" noChangeArrowheads="1" noTextEdit="1"/>
          </p:cNvSpPr>
          <p:nvPr>
            <p:ph type="sldImg"/>
          </p:nvPr>
        </p:nvSpPr>
        <p:spPr>
          <a:xfrm>
            <a:off x="579438" y="650875"/>
            <a:ext cx="5511800" cy="3817938"/>
          </a:xfrm>
          <a:ln/>
        </p:spPr>
      </p:sp>
      <p:sp>
        <p:nvSpPr>
          <p:cNvPr id="37892" name="Rectangle 3"/>
          <p:cNvSpPr>
            <a:spLocks noGrp="1" noChangeArrowheads="1"/>
          </p:cNvSpPr>
          <p:nvPr>
            <p:ph type="body" idx="1"/>
          </p:nvPr>
        </p:nvSpPr>
        <p:spPr>
          <a:xfrm>
            <a:off x="887758" y="4629041"/>
            <a:ext cx="4892015" cy="4580429"/>
          </a:xfrm>
          <a:noFill/>
          <a:ln/>
        </p:spPr>
        <p:txBody>
          <a:bodyPr lIns="90672" tIns="45337" rIns="90672" bIns="45337"/>
          <a:lstStyle/>
          <a:p>
            <a:pPr algn="just" eaLnBrk="1" hangingPunct="1"/>
            <a:r>
              <a:rPr lang="en-US" altLang="zh-TW" b="1" dirty="0" smtClean="0">
                <a:latin typeface="Arial" pitchFamily="34" charset="0"/>
              </a:rPr>
              <a:t>In addition to the Government Procurement Act, PCC has promulgated 42 sub-laws to the GP Act pursuant to the authorization of the Act to construct a government procurement system with complete functions. For reducing mistakes and oversights, the PCC has issued models of tender documentation for procuring entities' practical</a:t>
            </a:r>
            <a:r>
              <a:rPr lang="en-US" altLang="en-US" b="1" dirty="0" smtClean="0">
                <a:latin typeface="Arial" pitchFamily="34" charset="0"/>
              </a:rPr>
              <a:t> operational needs</a:t>
            </a:r>
            <a:r>
              <a:rPr lang="en-US" altLang="zh-TW" b="1" dirty="0" smtClean="0">
                <a:latin typeface="Arial" pitchFamily="34" charset="0"/>
              </a:rPr>
              <a:t>. Such regulations and samples are reviewed and amended by PCC in due time.</a:t>
            </a:r>
          </a:p>
          <a:p>
            <a:pPr eaLnBrk="1" hangingPunct="1"/>
            <a:r>
              <a:rPr lang="zh-TW" altLang="en-US" b="1" dirty="0" smtClean="0">
                <a:latin typeface="Arial" pitchFamily="34" charset="0"/>
              </a:rPr>
              <a:t>本會依採購法之授權訂頒</a:t>
            </a:r>
            <a:r>
              <a:rPr lang="en-US" altLang="zh-TW" b="1" dirty="0" smtClean="0">
                <a:latin typeface="Arial" pitchFamily="34" charset="0"/>
              </a:rPr>
              <a:t>42</a:t>
            </a:r>
            <a:r>
              <a:rPr lang="zh-TW" altLang="en-US" b="1" dirty="0" smtClean="0">
                <a:latin typeface="Arial" pitchFamily="34" charset="0"/>
              </a:rPr>
              <a:t>項子法，以完備整體政府採購制度。另為利機關辦理採購實際運作需要，工程會訂頒招標文件範本供各機關參考利用，以減少採購疏失。工程會並適時修訂相關法規或範本內容。</a:t>
            </a:r>
          </a:p>
          <a:p>
            <a:pPr eaLnBrk="1" hangingPunct="1"/>
            <a:endParaRPr lang="zh-TW" altLang="en-US" b="1" dirty="0" smtClean="0">
              <a:latin typeface="Arial" pitchFamily="34" charset="0"/>
            </a:endParaRPr>
          </a:p>
          <a:p>
            <a:pPr eaLnBrk="1" hangingPunct="1"/>
            <a:endParaRPr lang="zh-TW" altLang="en-US" b="1" dirty="0" smtClean="0">
              <a:latin typeface="Arial" pitchFamily="34" charset="0"/>
            </a:endParaRPr>
          </a:p>
        </p:txBody>
      </p:sp>
    </p:spTree>
    <p:extLst>
      <p:ext uri="{BB962C8B-B14F-4D97-AF65-F5344CB8AC3E}">
        <p14:creationId xmlns="" xmlns:p14="http://schemas.microsoft.com/office/powerpoint/2010/main" val="295619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66" tIns="45334" rIns="90666" bIns="45334" anchor="b"/>
          <a:lstStyle/>
          <a:p>
            <a:pPr algn="r" defTabSz="908635" eaLnBrk="1" hangingPunct="1">
              <a:spcBef>
                <a:spcPct val="0"/>
              </a:spcBef>
            </a:pPr>
            <a:fld id="{1E44041A-4C03-47D0-A3EB-A1DC6A715CE0}" type="slidenum">
              <a:rPr kumimoji="0" lang="zh-TW" altLang="en-US" sz="1200">
                <a:solidFill>
                  <a:schemeClr val="tx1"/>
                </a:solidFill>
                <a:ea typeface="新細明體" pitchFamily="18" charset="-120"/>
              </a:rPr>
              <a:pPr algn="r" defTabSz="908635" eaLnBrk="1" hangingPunct="1">
                <a:spcBef>
                  <a:spcPct val="0"/>
                </a:spcBef>
              </a:pPr>
              <a:t>7</a:t>
            </a:fld>
            <a:endParaRPr kumimoji="0" lang="en-US" altLang="zh-TW" sz="1200">
              <a:solidFill>
                <a:schemeClr val="tx1"/>
              </a:solidFill>
              <a:ea typeface="新細明體" pitchFamily="18" charset="-120"/>
            </a:endParaRPr>
          </a:p>
        </p:txBody>
      </p:sp>
      <p:sp>
        <p:nvSpPr>
          <p:cNvPr id="38915" name="Rectangle 2"/>
          <p:cNvSpPr>
            <a:spLocks noGrp="1" noRot="1" noChangeAspect="1" noChangeArrowheads="1" noTextEdit="1"/>
          </p:cNvSpPr>
          <p:nvPr>
            <p:ph type="sldImg"/>
          </p:nvPr>
        </p:nvSpPr>
        <p:spPr>
          <a:xfrm>
            <a:off x="577850" y="650875"/>
            <a:ext cx="5511800" cy="3817938"/>
          </a:xfrm>
          <a:ln/>
        </p:spPr>
      </p:sp>
      <p:sp>
        <p:nvSpPr>
          <p:cNvPr id="38916" name="Rectangle 3"/>
          <p:cNvSpPr>
            <a:spLocks noGrp="1" noChangeArrowheads="1"/>
          </p:cNvSpPr>
          <p:nvPr>
            <p:ph type="body" idx="1"/>
          </p:nvPr>
        </p:nvSpPr>
        <p:spPr>
          <a:xfrm>
            <a:off x="887758" y="4629041"/>
            <a:ext cx="4892015" cy="4580429"/>
          </a:xfrm>
          <a:noFill/>
          <a:ln/>
        </p:spPr>
        <p:txBody>
          <a:bodyPr lIns="90666" tIns="45334" rIns="90666" bIns="45334"/>
          <a:lstStyle/>
          <a:p>
            <a:pPr eaLnBrk="1" hangingPunct="1"/>
            <a:r>
              <a:rPr lang="en-US" altLang="zh-TW" b="1" dirty="0" smtClean="0">
                <a:latin typeface="Arial" pitchFamily="34" charset="0"/>
              </a:rPr>
              <a:t>(</a:t>
            </a:r>
            <a:r>
              <a:rPr lang="en-US" altLang="zh-TW" b="1" dirty="0" err="1" smtClean="0">
                <a:latin typeface="Arial" pitchFamily="34" charset="0"/>
              </a:rPr>
              <a:t>i</a:t>
            </a:r>
            <a:r>
              <a:rPr lang="en-US" altLang="zh-TW" b="1" dirty="0" smtClean="0">
                <a:latin typeface="Arial" pitchFamily="34" charset="0"/>
              </a:rPr>
              <a:t>)</a:t>
            </a:r>
          </a:p>
          <a:p>
            <a:pPr eaLnBrk="1" hangingPunct="1"/>
            <a:r>
              <a:rPr lang="en-US" altLang="zh-TW" b="1" dirty="0" smtClean="0">
                <a:latin typeface="Arial" pitchFamily="34" charset="0"/>
              </a:rPr>
              <a:t>Our GEPS (Government E-Procurement System) provides 24-7  for electronic tender notices,  tender documentation, bidding, and award notices to enhance competition, save government expenditure, reduce carbon emissions, avoid bid rigging &amp; collusion, and avoid mistakes by program review.</a:t>
            </a:r>
          </a:p>
          <a:p>
            <a:pPr eaLnBrk="1" hangingPunct="1"/>
            <a:r>
              <a:rPr lang="zh-TW" altLang="en-US" b="1" dirty="0" smtClean="0">
                <a:latin typeface="Arial" pitchFamily="34" charset="0"/>
              </a:rPr>
              <a:t>政</a:t>
            </a:r>
            <a:r>
              <a:rPr lang="zh-TW" altLang="zh-TW" b="1" dirty="0" smtClean="0">
                <a:latin typeface="Arial" pitchFamily="34" charset="0"/>
              </a:rPr>
              <a:t>府電子採購網提供</a:t>
            </a:r>
            <a:r>
              <a:rPr lang="zh-TW" altLang="en-US" b="1" dirty="0" smtClean="0">
                <a:latin typeface="Arial" pitchFamily="34" charset="0"/>
              </a:rPr>
              <a:t>24小時網路服務，包括電子招標公告、電子領標、電子投標、電子決標公告等，可促進競爭、節省支出、節能減碳、避免綁標、圍標及透過程式檢核避免犯錯。</a:t>
            </a:r>
          </a:p>
          <a:p>
            <a:pPr eaLnBrk="1" hangingPunct="1"/>
            <a:r>
              <a:rPr lang="en-US" altLang="zh-TW" b="1" dirty="0" smtClean="0">
                <a:solidFill>
                  <a:srgbClr val="FF3300"/>
                </a:solidFill>
                <a:latin typeface="Arial" pitchFamily="34" charset="0"/>
              </a:rPr>
              <a:t>(ii)</a:t>
            </a:r>
          </a:p>
          <a:p>
            <a:pPr eaLnBrk="1" hangingPunct="1"/>
            <a:r>
              <a:rPr lang="en-US" altLang="zh-TW" b="1" dirty="0" smtClean="0">
                <a:latin typeface="Arial" pitchFamily="34" charset="0"/>
              </a:rPr>
              <a:t>Over the past five years, averagely speaking, there were about 240,000 cases providing e-tender documentation (which is about 99% of the total tenders) and 1,000,000 downloads per year (In average, each tender is downloaded by nearly 4 suppliers).</a:t>
            </a:r>
          </a:p>
          <a:p>
            <a:pPr eaLnBrk="1" hangingPunct="1"/>
            <a:r>
              <a:rPr lang="zh-TW" altLang="en-US" b="1" dirty="0" smtClean="0">
                <a:latin typeface="Arial" pitchFamily="34" charset="0"/>
              </a:rPr>
              <a:t>近五年平均每年招標文件提供電子領標約</a:t>
            </a:r>
            <a:r>
              <a:rPr lang="en-US" altLang="zh-TW" b="1" dirty="0" smtClean="0">
                <a:latin typeface="Arial" pitchFamily="34" charset="0"/>
              </a:rPr>
              <a:t>24</a:t>
            </a:r>
            <a:r>
              <a:rPr lang="zh-TW" altLang="en-US" b="1" dirty="0" smtClean="0">
                <a:latin typeface="Arial" pitchFamily="34" charset="0"/>
              </a:rPr>
              <a:t>萬件</a:t>
            </a:r>
            <a:r>
              <a:rPr lang="en-US" altLang="zh-TW" b="1" dirty="0" smtClean="0">
                <a:latin typeface="Arial" pitchFamily="34" charset="0"/>
              </a:rPr>
              <a:t>(</a:t>
            </a:r>
            <a:r>
              <a:rPr lang="zh-TW" altLang="en-US" b="1" dirty="0" smtClean="0">
                <a:latin typeface="Arial" pitchFamily="34" charset="0"/>
              </a:rPr>
              <a:t>全部招標件數之</a:t>
            </a:r>
            <a:r>
              <a:rPr lang="en-US" altLang="zh-TW" b="1" dirty="0" smtClean="0">
                <a:latin typeface="Arial" pitchFamily="34" charset="0"/>
              </a:rPr>
              <a:t>99%) </a:t>
            </a:r>
            <a:r>
              <a:rPr lang="zh-TW" altLang="en-US" b="1" dirty="0" smtClean="0">
                <a:latin typeface="Arial" pitchFamily="34" charset="0"/>
              </a:rPr>
              <a:t>；廠商電子領標約</a:t>
            </a:r>
            <a:r>
              <a:rPr lang="en-US" altLang="zh-TW" b="1" dirty="0" smtClean="0">
                <a:latin typeface="Arial" pitchFamily="34" charset="0"/>
              </a:rPr>
              <a:t>100</a:t>
            </a:r>
            <a:r>
              <a:rPr lang="zh-TW" altLang="en-US" b="1" dirty="0" smtClean="0">
                <a:latin typeface="Arial" pitchFamily="34" charset="0"/>
              </a:rPr>
              <a:t>萬次</a:t>
            </a:r>
            <a:r>
              <a:rPr lang="en-US" altLang="zh-TW" b="1" dirty="0" smtClean="0">
                <a:latin typeface="Arial" pitchFamily="34" charset="0"/>
              </a:rPr>
              <a:t>( </a:t>
            </a:r>
            <a:r>
              <a:rPr lang="zh-TW" altLang="en-US" b="1" dirty="0" smtClean="0">
                <a:latin typeface="Arial" pitchFamily="34" charset="0"/>
              </a:rPr>
              <a:t>平均每案近</a:t>
            </a:r>
            <a:r>
              <a:rPr lang="en-US" altLang="zh-TW" b="1" dirty="0" smtClean="0">
                <a:latin typeface="Arial" pitchFamily="34" charset="0"/>
              </a:rPr>
              <a:t>4</a:t>
            </a:r>
            <a:r>
              <a:rPr lang="zh-TW" altLang="en-US" b="1" dirty="0" smtClean="0">
                <a:latin typeface="Arial" pitchFamily="34" charset="0"/>
              </a:rPr>
              <a:t>家廠商領標</a:t>
            </a:r>
            <a:r>
              <a:rPr lang="en-US" altLang="zh-TW" b="1" dirty="0" smtClean="0">
                <a:latin typeface="Arial" pitchFamily="34" charset="0"/>
              </a:rPr>
              <a:t>)</a:t>
            </a:r>
            <a:r>
              <a:rPr lang="zh-TW" altLang="en-US" b="1" dirty="0" smtClean="0">
                <a:latin typeface="Arial" pitchFamily="34" charset="0"/>
              </a:rPr>
              <a:t>。</a:t>
            </a:r>
            <a:endParaRPr lang="en-US" altLang="zh-TW" b="1" dirty="0" smtClean="0">
              <a:solidFill>
                <a:srgbClr val="FF3300"/>
              </a:solidFill>
              <a:latin typeface="Arial" pitchFamily="34" charset="0"/>
            </a:endParaRPr>
          </a:p>
        </p:txBody>
      </p:sp>
    </p:spTree>
    <p:extLst>
      <p:ext uri="{BB962C8B-B14F-4D97-AF65-F5344CB8AC3E}">
        <p14:creationId xmlns="" xmlns:p14="http://schemas.microsoft.com/office/powerpoint/2010/main" val="228564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3"/>
          <p:cNvSpPr txBox="1">
            <a:spLocks noGrp="1" noChangeArrowheads="1"/>
          </p:cNvSpPr>
          <p:nvPr/>
        </p:nvSpPr>
        <p:spPr bwMode="auto">
          <a:xfrm>
            <a:off x="3778423" y="9265921"/>
            <a:ext cx="2890665" cy="487680"/>
          </a:xfrm>
          <a:prstGeom prst="rect">
            <a:avLst/>
          </a:prstGeom>
          <a:noFill/>
          <a:ln w="9525">
            <a:noFill/>
            <a:miter lim="800000"/>
            <a:headEnd/>
            <a:tailEnd/>
          </a:ln>
        </p:spPr>
        <p:txBody>
          <a:bodyPr lIns="90695" tIns="45348" rIns="90695" bIns="45348" anchor="b"/>
          <a:lstStyle/>
          <a:p>
            <a:pPr algn="r" defTabSz="907077" eaLnBrk="1" hangingPunct="1">
              <a:spcBef>
                <a:spcPct val="0"/>
              </a:spcBef>
            </a:pPr>
            <a:fld id="{9565D8BB-4F7F-4B21-8D9A-F54AAFBF05C5}" type="slidenum">
              <a:rPr kumimoji="0" lang="zh-TW" altLang="en-US" sz="1200">
                <a:solidFill>
                  <a:schemeClr val="tx1"/>
                </a:solidFill>
                <a:ea typeface="新細明體" pitchFamily="18" charset="-120"/>
              </a:rPr>
              <a:pPr algn="r" defTabSz="907077" eaLnBrk="1" hangingPunct="1">
                <a:spcBef>
                  <a:spcPct val="0"/>
                </a:spcBef>
              </a:pPr>
              <a:t>8</a:t>
            </a:fld>
            <a:endParaRPr kumimoji="0" lang="en-US" altLang="zh-TW" sz="1200">
              <a:solidFill>
                <a:schemeClr val="tx1"/>
              </a:solidFill>
              <a:ea typeface="新細明體" pitchFamily="18" charset="-120"/>
            </a:endParaRPr>
          </a:p>
        </p:txBody>
      </p:sp>
      <p:sp>
        <p:nvSpPr>
          <p:cNvPr id="39939" name="Rectangle 2"/>
          <p:cNvSpPr>
            <a:spLocks noGrp="1" noRot="1" noChangeAspect="1" noChangeArrowheads="1" noTextEdit="1"/>
          </p:cNvSpPr>
          <p:nvPr>
            <p:ph type="sldImg"/>
          </p:nvPr>
        </p:nvSpPr>
        <p:spPr>
          <a:xfrm>
            <a:off x="579438" y="650875"/>
            <a:ext cx="5511800" cy="3817938"/>
          </a:xfrm>
          <a:ln/>
        </p:spPr>
      </p:sp>
      <p:sp>
        <p:nvSpPr>
          <p:cNvPr id="39940" name="Rectangle 3"/>
          <p:cNvSpPr>
            <a:spLocks noGrp="1" noChangeArrowheads="1"/>
          </p:cNvSpPr>
          <p:nvPr>
            <p:ph type="body" idx="1"/>
          </p:nvPr>
        </p:nvSpPr>
        <p:spPr>
          <a:xfrm>
            <a:off x="887758" y="4629041"/>
            <a:ext cx="4892015" cy="4580429"/>
          </a:xfrm>
          <a:noFill/>
          <a:ln/>
        </p:spPr>
        <p:txBody>
          <a:bodyPr lIns="90695" tIns="45348" rIns="90695" bIns="45348"/>
          <a:lstStyle/>
          <a:p>
            <a:pPr algn="just">
              <a:spcBef>
                <a:spcPct val="50000"/>
              </a:spcBef>
            </a:pPr>
            <a:r>
              <a:rPr lang="en-US" altLang="zh-TW" b="1" dirty="0" smtClean="0">
                <a:solidFill>
                  <a:srgbClr val="336699"/>
                </a:solidFill>
                <a:latin typeface="Arial" pitchFamily="34" charset="0"/>
              </a:rPr>
              <a:t>There are 38 procurement supervision units in Taiwan: 15 units under</a:t>
            </a:r>
            <a:r>
              <a:rPr lang="zh-TW" altLang="en-US" b="1" dirty="0" smtClean="0">
                <a:solidFill>
                  <a:srgbClr val="336699"/>
                </a:solidFill>
                <a:latin typeface="Arial" pitchFamily="34" charset="0"/>
              </a:rPr>
              <a:t> </a:t>
            </a:r>
            <a:r>
              <a:rPr lang="en-US" altLang="zh-TW" b="1" dirty="0" smtClean="0">
                <a:solidFill>
                  <a:srgbClr val="336699"/>
                </a:solidFill>
                <a:latin typeface="Arial" pitchFamily="34" charset="0"/>
              </a:rPr>
              <a:t>central government ministries or commissions; 22 local government units; and the Central Procurement Supervision Unit under PCC. These Units monitor nearly 190,000 procurement cases annually and request agencies to take corrective action when deficiencies are found. This process helps entities to correct inappropriate procurement behavior.</a:t>
            </a:r>
          </a:p>
          <a:p>
            <a:pPr algn="just">
              <a:spcBef>
                <a:spcPct val="50000"/>
              </a:spcBef>
            </a:pPr>
            <a:r>
              <a:rPr lang="zh-TW" altLang="en-US" b="1" dirty="0" smtClean="0">
                <a:solidFill>
                  <a:srgbClr val="003366"/>
                </a:solidFill>
                <a:latin typeface="Arial" pitchFamily="34" charset="0"/>
              </a:rPr>
              <a:t>目前全國共設</a:t>
            </a:r>
            <a:r>
              <a:rPr lang="en-US" altLang="zh-TW" b="1" dirty="0" smtClean="0">
                <a:solidFill>
                  <a:srgbClr val="003366"/>
                </a:solidFill>
                <a:latin typeface="Arial" pitchFamily="34" charset="0"/>
              </a:rPr>
              <a:t>38</a:t>
            </a:r>
            <a:r>
              <a:rPr lang="zh-TW" altLang="en-US" b="1" dirty="0" smtClean="0">
                <a:solidFill>
                  <a:srgbClr val="003366"/>
                </a:solidFill>
                <a:latin typeface="Arial" pitchFamily="34" charset="0"/>
              </a:rPr>
              <a:t>個採購稽核小組，包括</a:t>
            </a:r>
            <a:r>
              <a:rPr lang="en-US" altLang="zh-TW" b="1" dirty="0" smtClean="0">
                <a:solidFill>
                  <a:srgbClr val="003366"/>
                </a:solidFill>
                <a:latin typeface="Arial" pitchFamily="34" charset="0"/>
              </a:rPr>
              <a:t>15</a:t>
            </a:r>
            <a:r>
              <a:rPr lang="zh-TW" altLang="en-US" b="1" dirty="0" smtClean="0">
                <a:solidFill>
                  <a:srgbClr val="003366"/>
                </a:solidFill>
                <a:latin typeface="Arial" pitchFamily="34" charset="0"/>
              </a:rPr>
              <a:t>個中央部會署及</a:t>
            </a:r>
            <a:r>
              <a:rPr lang="en-US" altLang="zh-TW" b="1" dirty="0" smtClean="0">
                <a:solidFill>
                  <a:srgbClr val="003366"/>
                </a:solidFill>
                <a:latin typeface="Arial" pitchFamily="34" charset="0"/>
              </a:rPr>
              <a:t>22</a:t>
            </a:r>
            <a:r>
              <a:rPr lang="zh-TW" altLang="en-US" b="1" dirty="0" smtClean="0">
                <a:solidFill>
                  <a:srgbClr val="003366"/>
                </a:solidFill>
                <a:latin typeface="Arial" pitchFamily="34" charset="0"/>
              </a:rPr>
              <a:t>個地方政府及本會中央採購稽核小組，每年可就全國近</a:t>
            </a:r>
            <a:r>
              <a:rPr lang="en-US" altLang="zh-TW" b="1" dirty="0" smtClean="0">
                <a:solidFill>
                  <a:srgbClr val="003366"/>
                </a:solidFill>
                <a:latin typeface="Arial" pitchFamily="34" charset="0"/>
              </a:rPr>
              <a:t>19</a:t>
            </a:r>
            <a:r>
              <a:rPr lang="zh-TW" altLang="en-US" b="1" dirty="0" smtClean="0">
                <a:solidFill>
                  <a:srgbClr val="003366"/>
                </a:solidFill>
                <a:latin typeface="Arial" pitchFamily="34" charset="0"/>
              </a:rPr>
              <a:t>萬件之採購案件中，篩選案件辦理稽核，並就所見缺失責請機關改正，有助改善機關不當採購行為。</a:t>
            </a:r>
            <a:endParaRPr lang="en-US" altLang="zh-TW" b="1" dirty="0" smtClean="0">
              <a:solidFill>
                <a:srgbClr val="336699"/>
              </a:solidFill>
              <a:latin typeface="Arial" pitchFamily="34" charset="0"/>
            </a:endParaRPr>
          </a:p>
          <a:p>
            <a:pPr algn="just">
              <a:spcBef>
                <a:spcPct val="50000"/>
              </a:spcBef>
            </a:pPr>
            <a:endParaRPr lang="zh-TW" altLang="en-US" b="1" dirty="0" smtClean="0">
              <a:solidFill>
                <a:srgbClr val="336699"/>
              </a:solidFill>
              <a:latin typeface="Arial" pitchFamily="34" charset="0"/>
            </a:endParaRPr>
          </a:p>
          <a:p>
            <a:pPr eaLnBrk="1" hangingPunct="1"/>
            <a:endParaRPr lang="zh-TW" altLang="en-US" b="1" dirty="0" smtClean="0">
              <a:latin typeface="Arial" pitchFamily="34" charset="0"/>
            </a:endParaRPr>
          </a:p>
          <a:p>
            <a:pPr eaLnBrk="1" hangingPunct="1"/>
            <a:endParaRPr lang="en-US" altLang="zh-TW" b="1" dirty="0" smtClean="0">
              <a:solidFill>
                <a:srgbClr val="000060"/>
              </a:solidFill>
              <a:latin typeface="Arial" pitchFamily="34" charset="0"/>
            </a:endParaRPr>
          </a:p>
        </p:txBody>
      </p:sp>
    </p:spTree>
    <p:extLst>
      <p:ext uri="{BB962C8B-B14F-4D97-AF65-F5344CB8AC3E}">
        <p14:creationId xmlns="" xmlns:p14="http://schemas.microsoft.com/office/powerpoint/2010/main" val="1483762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6" descr="pcc-31"/>
          <p:cNvPicPr>
            <a:picLocks noChangeAspect="1" noChangeArrowheads="1"/>
          </p:cNvPicPr>
          <p:nvPr userDrawn="1"/>
        </p:nvPicPr>
        <p:blipFill>
          <a:blip r:embed="rId2"/>
          <a:srcRect/>
          <a:stretch>
            <a:fillRect/>
          </a:stretch>
        </p:blipFill>
        <p:spPr bwMode="auto">
          <a:xfrm>
            <a:off x="117475" y="115888"/>
            <a:ext cx="3355975" cy="422275"/>
          </a:xfrm>
          <a:prstGeom prst="rect">
            <a:avLst/>
          </a:prstGeom>
          <a:noFill/>
          <a:ln w="9525">
            <a:noFill/>
            <a:miter lim="800000"/>
            <a:headEnd/>
            <a:tailEnd/>
          </a:ln>
        </p:spPr>
      </p:pic>
      <p:sp>
        <p:nvSpPr>
          <p:cNvPr id="132098" name="Rectangle 3"/>
          <p:cNvSpPr>
            <a:spLocks noGrp="1" noChangeArrowheads="1"/>
          </p:cNvSpPr>
          <p:nvPr>
            <p:ph type="ctrTitle"/>
          </p:nvPr>
        </p:nvSpPr>
        <p:spPr>
          <a:xfrm>
            <a:off x="742950" y="2130425"/>
            <a:ext cx="8420100" cy="1470025"/>
          </a:xfrm>
        </p:spPr>
        <p:txBody>
          <a:bodyPr/>
          <a:lstStyle>
            <a:lvl1pPr algn="ctr">
              <a:lnSpc>
                <a:spcPct val="100000"/>
              </a:lnSpc>
              <a:defRPr sz="4000">
                <a:solidFill>
                  <a:srgbClr val="800000"/>
                </a:solidFill>
              </a:defRPr>
            </a:lvl1pPr>
          </a:lstStyle>
          <a:p>
            <a:r>
              <a:rPr lang="zh-TW" altLang="en-US"/>
              <a:t>按一下以編輯母片標題樣式</a:t>
            </a:r>
          </a:p>
        </p:txBody>
      </p:sp>
      <p:sp>
        <p:nvSpPr>
          <p:cNvPr id="132099" name="Rectangle 4"/>
          <p:cNvSpPr>
            <a:spLocks noGrp="1" noChangeArrowheads="1"/>
          </p:cNvSpPr>
          <p:nvPr>
            <p:ph type="subTitle" idx="1"/>
          </p:nvPr>
        </p:nvSpPr>
        <p:spPr>
          <a:xfrm>
            <a:off x="1485900" y="3886200"/>
            <a:ext cx="6934200" cy="1752600"/>
          </a:xfrm>
        </p:spPr>
        <p:txBody>
          <a:bodyPr/>
          <a:lstStyle>
            <a:lvl1pPr marL="0" indent="0" algn="ctr">
              <a:buFont typeface="細明體" pitchFamily="49" charset="-120"/>
              <a:buNone/>
              <a:defRPr sz="3200">
                <a:solidFill>
                  <a:srgbClr val="003366"/>
                </a:solidFill>
              </a:defRPr>
            </a:lvl1pPr>
          </a:lstStyle>
          <a:p>
            <a:r>
              <a:rPr lang="zh-TW" altLang="en-US"/>
              <a:t>按一下以編輯母片副標題樣式</a:t>
            </a:r>
          </a:p>
        </p:txBody>
      </p:sp>
      <p:sp>
        <p:nvSpPr>
          <p:cNvPr id="5" name="Rectangle 5"/>
          <p:cNvSpPr>
            <a:spLocks noGrp="1" noChangeArrowheads="1"/>
          </p:cNvSpPr>
          <p:nvPr>
            <p:ph type="dt" sz="half" idx="10"/>
          </p:nvPr>
        </p:nvSpPr>
        <p:spPr>
          <a:xfrm>
            <a:off x="495300" y="6245225"/>
            <a:ext cx="2311400" cy="476250"/>
          </a:xfrm>
        </p:spPr>
        <p:txBody>
          <a:bodyPr/>
          <a:lstStyle>
            <a:lvl1pPr algn="l" eaLnBrk="1" hangingPunct="1">
              <a:spcBef>
                <a:spcPct val="0"/>
              </a:spcBef>
              <a:defRPr sz="1400" b="0">
                <a:solidFill>
                  <a:schemeClr val="hlink"/>
                </a:solidFill>
                <a:latin typeface="+mn-lt"/>
                <a:ea typeface="新細明體" pitchFamily="18" charset="-120"/>
              </a:defRPr>
            </a:lvl1pPr>
          </a:lstStyle>
          <a:p>
            <a:pPr>
              <a:defRPr/>
            </a:pPr>
            <a:fld id="{B504DC52-7EDD-4E32-84EB-89AC2B6C13E0}" type="datetime1">
              <a:rPr lang="zh-TW" altLang="en-US"/>
              <a:pPr>
                <a:defRPr/>
              </a:pPr>
              <a:t>2021/5/24</a:t>
            </a:fld>
            <a:endParaRPr lang="en-US" altLang="zh-TW"/>
          </a:p>
        </p:txBody>
      </p:sp>
      <p:sp>
        <p:nvSpPr>
          <p:cNvPr id="6" name="Rectangle 6"/>
          <p:cNvSpPr>
            <a:spLocks noGrp="1" noChangeArrowheads="1"/>
          </p:cNvSpPr>
          <p:nvPr>
            <p:ph type="ftr" sz="quarter" idx="11"/>
          </p:nvPr>
        </p:nvSpPr>
        <p:spPr>
          <a:xfrm>
            <a:off x="3384550" y="6245225"/>
            <a:ext cx="3136900" cy="476250"/>
          </a:xfrm>
        </p:spPr>
        <p:txBody>
          <a:bodyPr/>
          <a:lstStyle>
            <a:lvl1pPr>
              <a:defRPr/>
            </a:lvl1pPr>
          </a:lstStyle>
          <a:p>
            <a:pPr>
              <a:defRPr/>
            </a:pPr>
            <a:endParaRPr lang="en-US" altLang="zh-TW"/>
          </a:p>
        </p:txBody>
      </p:sp>
    </p:spTree>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C1482EC1-8A51-4080-961D-61CB702063EF}" type="datetime1">
              <a:rPr lang="zh-TW" altLang="en-US"/>
              <a:pPr>
                <a:defRPr/>
              </a:pPr>
              <a:t>2021/5/24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81863" y="152400"/>
            <a:ext cx="2349500" cy="59436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33363" y="152400"/>
            <a:ext cx="6896100" cy="5943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89B3CFA6-178F-4C8F-9CA3-851AF4D6C3F6}" type="datetime1">
              <a:rPr lang="zh-TW" altLang="en-US"/>
              <a:pPr>
                <a:defRPr/>
              </a:pPr>
              <a:t>2021/5/24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fld id="{9F17FC5B-5EA2-40FC-BAE6-5B58EF348E2C}" type="datetime1">
              <a:rPr lang="zh-TW" altLang="en-US"/>
              <a:pPr>
                <a:defRPr/>
              </a:pPr>
              <a:t>2021/5/24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A8CC3084-B773-41C9-A1E3-0C237F8F52A1}" type="datetime1">
              <a:rPr lang="zh-TW" altLang="en-US"/>
              <a:pPr>
                <a:defRPr/>
              </a:pPr>
              <a:t>2021/5/24</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39738" y="1130300"/>
            <a:ext cx="4435475"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27613" y="1130300"/>
            <a:ext cx="4437062"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fld id="{4E9D80E9-F57D-453A-83A1-014C9FE3C4E9}" type="datetime1">
              <a:rPr lang="zh-TW" altLang="en-US"/>
              <a:pPr>
                <a:defRPr/>
              </a:pPr>
              <a:t>2021/5/24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fld id="{CDBA0325-13E3-4E39-A962-BA59FF9CF2E9}" type="datetime1">
              <a:rPr lang="zh-TW" altLang="en-US"/>
              <a:pPr>
                <a:defRPr/>
              </a:pPr>
              <a:t>2021/5/24</a:t>
            </a:fld>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fld id="{9ABD90D0-5051-4A15-A637-F39B628E2021}" type="datetime1">
              <a:rPr lang="zh-TW" altLang="en-US"/>
              <a:pPr>
                <a:defRPr/>
              </a:pPr>
              <a:t>2021/5/24</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358086A-2775-48C0-A423-9C5FCEAF96B5}" type="datetime1">
              <a:rPr lang="zh-TW" altLang="en-US"/>
              <a:pPr>
                <a:defRPr/>
              </a:pPr>
              <a:t>2021/5/24</a:t>
            </a:fld>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B7F3195B-095F-4A86-A084-CFDA061AC6FF}" type="datetime1">
              <a:rPr lang="zh-TW" altLang="en-US"/>
              <a:pPr>
                <a:defRPr/>
              </a:pPr>
              <a:t>2021/5/24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61381942-D158-4AA7-B083-D0F7FB2EF278}" type="datetime1">
              <a:rPr lang="zh-TW" altLang="en-US"/>
              <a:pPr>
                <a:defRPr/>
              </a:pPr>
              <a:t>2021/5/24</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cc-31"/>
          <p:cNvPicPr>
            <a:picLocks noChangeAspect="1" noChangeArrowheads="1"/>
          </p:cNvPicPr>
          <p:nvPr userDrawn="1"/>
        </p:nvPicPr>
        <p:blipFill>
          <a:blip r:embed="rId13"/>
          <a:srcRect/>
          <a:stretch>
            <a:fillRect/>
          </a:stretch>
        </p:blipFill>
        <p:spPr bwMode="auto">
          <a:xfrm>
            <a:off x="117475" y="115888"/>
            <a:ext cx="3355975" cy="422275"/>
          </a:xfrm>
          <a:prstGeom prst="rect">
            <a:avLst/>
          </a:prstGeom>
          <a:noFill/>
          <a:ln w="9525">
            <a:noFill/>
            <a:miter lim="800000"/>
            <a:headEnd/>
            <a:tailEnd/>
          </a:ln>
        </p:spPr>
      </p:pic>
      <p:sp>
        <p:nvSpPr>
          <p:cNvPr id="2051" name="Rectangle 3"/>
          <p:cNvSpPr>
            <a:spLocks noGrp="1" noChangeArrowheads="1"/>
          </p:cNvSpPr>
          <p:nvPr>
            <p:ph type="title"/>
          </p:nvPr>
        </p:nvSpPr>
        <p:spPr bwMode="auto">
          <a:xfrm>
            <a:off x="233363" y="152400"/>
            <a:ext cx="9398000" cy="763588"/>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endParaRPr lang="zh-TW" altLang="zh-TW" smtClean="0"/>
          </a:p>
        </p:txBody>
      </p:sp>
      <p:sp>
        <p:nvSpPr>
          <p:cNvPr id="2052" name="Rectangle 4"/>
          <p:cNvSpPr>
            <a:spLocks noGrp="1" noChangeArrowheads="1"/>
          </p:cNvSpPr>
          <p:nvPr>
            <p:ph type="body" idx="1"/>
          </p:nvPr>
        </p:nvSpPr>
        <p:spPr bwMode="auto">
          <a:xfrm>
            <a:off x="439738" y="1130300"/>
            <a:ext cx="9024937" cy="49657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zh-TW" altLang="en-US" smtClean="0"/>
              <a:t>按一下以編輯母片本文樣式</a:t>
            </a:r>
          </a:p>
        </p:txBody>
      </p:sp>
      <p:sp>
        <p:nvSpPr>
          <p:cNvPr id="971781" name="Rectangle 5"/>
          <p:cNvSpPr>
            <a:spLocks noGrp="1" noChangeArrowheads="1"/>
          </p:cNvSpPr>
          <p:nvPr>
            <p:ph type="dt" sz="half" idx="2"/>
          </p:nvPr>
        </p:nvSpPr>
        <p:spPr bwMode="auto">
          <a:xfrm>
            <a:off x="1603375" y="6235700"/>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1" hangingPunct="1">
              <a:spcBef>
                <a:spcPct val="0"/>
              </a:spcBef>
              <a:defRPr sz="1400" b="0">
                <a:solidFill>
                  <a:schemeClr val="hlink"/>
                </a:solidFill>
                <a:latin typeface="+mn-lt"/>
                <a:ea typeface="新細明體" pitchFamily="18" charset="-120"/>
              </a:defRPr>
            </a:lvl1pPr>
          </a:lstStyle>
          <a:p>
            <a:pPr>
              <a:defRPr/>
            </a:pPr>
            <a:fld id="{CAB5A768-7CE3-4BE4-8271-3EC0DFBF4219}" type="datetime1">
              <a:rPr lang="zh-TW" altLang="en-US"/>
              <a:pPr>
                <a:defRPr/>
              </a:pPr>
              <a:t>2021/5/24</a:t>
            </a:fld>
            <a:endParaRPr lang="en-US" altLang="zh-TW"/>
          </a:p>
        </p:txBody>
      </p:sp>
      <p:sp>
        <p:nvSpPr>
          <p:cNvPr id="971782" name="Rectangle 6"/>
          <p:cNvSpPr>
            <a:spLocks noGrp="1" noChangeArrowheads="1"/>
          </p:cNvSpPr>
          <p:nvPr>
            <p:ph type="ftr" sz="quarter" idx="3"/>
          </p:nvPr>
        </p:nvSpPr>
        <p:spPr bwMode="auto">
          <a:xfrm>
            <a:off x="3879850" y="62484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spcBef>
                <a:spcPct val="0"/>
              </a:spcBef>
              <a:defRPr sz="1400" b="1">
                <a:solidFill>
                  <a:schemeClr val="tx2"/>
                </a:solidFill>
                <a:latin typeface="+mn-lt"/>
                <a:ea typeface="新細明體" pitchFamily="18" charset="-120"/>
              </a:defRPr>
            </a:lvl1pPr>
          </a:lstStyle>
          <a:p>
            <a:pPr>
              <a:defRPr/>
            </a:pPr>
            <a:endParaRPr lang="en-US" altLang="zh-TW"/>
          </a:p>
        </p:txBody>
      </p:sp>
      <p:sp>
        <p:nvSpPr>
          <p:cNvPr id="1031" name="投影片編號版面配置區 3"/>
          <p:cNvSpPr txBox="1">
            <a:spLocks noGrp="1"/>
          </p:cNvSpPr>
          <p:nvPr userDrawn="1"/>
        </p:nvSpPr>
        <p:spPr bwMode="auto">
          <a:xfrm>
            <a:off x="7694613" y="6348413"/>
            <a:ext cx="2063750" cy="457200"/>
          </a:xfrm>
          <a:prstGeom prst="rect">
            <a:avLst/>
          </a:prstGeom>
          <a:noFill/>
          <a:ln w="9525">
            <a:noFill/>
            <a:miter lim="800000"/>
            <a:headEnd/>
            <a:tailEnd/>
          </a:ln>
        </p:spPr>
        <p:txBody>
          <a:bodyPr wrap="none" lIns="92075" tIns="46038" rIns="92075" bIns="46038" anchor="ctr"/>
          <a:lstStyle/>
          <a:p>
            <a:pPr algn="r" eaLnBrk="1" hangingPunct="1">
              <a:spcBef>
                <a:spcPct val="0"/>
              </a:spcBef>
              <a:defRPr/>
            </a:pPr>
            <a:fld id="{08F62A65-CB57-42AB-B93F-D15168991045}" type="slidenum">
              <a:rPr lang="zh-TW" altLang="en-US" sz="1800" b="1">
                <a:solidFill>
                  <a:srgbClr val="003366"/>
                </a:solidFill>
                <a:latin typeface="Arial" pitchFamily="34" charset="0"/>
                <a:ea typeface="新細明體" pitchFamily="18" charset="-120"/>
              </a:rPr>
              <a:pPr algn="r" eaLnBrk="1" hangingPunct="1">
                <a:spcBef>
                  <a:spcPct val="0"/>
                </a:spcBef>
                <a:defRPr/>
              </a:pPr>
              <a:t>‹#›</a:t>
            </a:fld>
            <a:endParaRPr lang="en-US" altLang="zh-TW" sz="1800" b="1">
              <a:solidFill>
                <a:srgbClr val="003366"/>
              </a:solidFill>
              <a:latin typeface="Arial" pitchFamily="34"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fade/>
  </p:transition>
  <p:timing>
    <p:tnLst>
      <p:par>
        <p:cTn id="1" dur="indefinite" restart="never" nodeType="tmRoot"/>
      </p:par>
    </p:tnLst>
  </p:timing>
  <p:hf hdr="0" ftr="0" dt="0"/>
  <p:txStyles>
    <p:titleStyle>
      <a:lvl1pPr algn="l" rtl="0" eaLnBrk="0" fontAlgn="base" hangingPunct="0">
        <a:lnSpc>
          <a:spcPct val="70000"/>
        </a:lnSpc>
        <a:spcBef>
          <a:spcPct val="0"/>
        </a:spcBef>
        <a:spcAft>
          <a:spcPct val="0"/>
        </a:spcAft>
        <a:defRPr kumimoji="1" sz="3200" b="1">
          <a:solidFill>
            <a:srgbClr val="990000"/>
          </a:solidFill>
          <a:latin typeface="+mj-lt"/>
          <a:ea typeface="+mj-ea"/>
          <a:cs typeface="+mj-cs"/>
        </a:defRPr>
      </a:lvl1pPr>
      <a:lvl2pPr algn="l" rtl="0" eaLnBrk="0" fontAlgn="base" hangingPunct="0">
        <a:lnSpc>
          <a:spcPct val="70000"/>
        </a:lnSpc>
        <a:spcBef>
          <a:spcPct val="0"/>
        </a:spcBef>
        <a:spcAft>
          <a:spcPct val="0"/>
        </a:spcAft>
        <a:defRPr kumimoji="1" sz="3200" b="1">
          <a:solidFill>
            <a:srgbClr val="990000"/>
          </a:solidFill>
          <a:latin typeface="Century" pitchFamily="18" charset="0"/>
          <a:ea typeface="標楷體" pitchFamily="65" charset="-120"/>
        </a:defRPr>
      </a:lvl2pPr>
      <a:lvl3pPr algn="l" rtl="0" eaLnBrk="0" fontAlgn="base" hangingPunct="0">
        <a:lnSpc>
          <a:spcPct val="70000"/>
        </a:lnSpc>
        <a:spcBef>
          <a:spcPct val="0"/>
        </a:spcBef>
        <a:spcAft>
          <a:spcPct val="0"/>
        </a:spcAft>
        <a:defRPr kumimoji="1" sz="3200" b="1">
          <a:solidFill>
            <a:srgbClr val="990000"/>
          </a:solidFill>
          <a:latin typeface="Century" pitchFamily="18" charset="0"/>
          <a:ea typeface="標楷體" pitchFamily="65" charset="-120"/>
        </a:defRPr>
      </a:lvl3pPr>
      <a:lvl4pPr algn="l" rtl="0" eaLnBrk="0" fontAlgn="base" hangingPunct="0">
        <a:lnSpc>
          <a:spcPct val="70000"/>
        </a:lnSpc>
        <a:spcBef>
          <a:spcPct val="0"/>
        </a:spcBef>
        <a:spcAft>
          <a:spcPct val="0"/>
        </a:spcAft>
        <a:defRPr kumimoji="1" sz="3200" b="1">
          <a:solidFill>
            <a:srgbClr val="990000"/>
          </a:solidFill>
          <a:latin typeface="Century" pitchFamily="18" charset="0"/>
          <a:ea typeface="標楷體" pitchFamily="65" charset="-120"/>
        </a:defRPr>
      </a:lvl4pPr>
      <a:lvl5pPr algn="l" rtl="0" eaLnBrk="0" fontAlgn="base" hangingPunct="0">
        <a:lnSpc>
          <a:spcPct val="70000"/>
        </a:lnSpc>
        <a:spcBef>
          <a:spcPct val="0"/>
        </a:spcBef>
        <a:spcAft>
          <a:spcPct val="0"/>
        </a:spcAft>
        <a:defRPr kumimoji="1" sz="3200" b="1">
          <a:solidFill>
            <a:srgbClr val="990000"/>
          </a:solidFill>
          <a:latin typeface="Century" pitchFamily="18" charset="0"/>
          <a:ea typeface="標楷體" pitchFamily="65" charset="-120"/>
        </a:defRPr>
      </a:lvl5pPr>
      <a:lvl6pPr marL="457200" algn="l" rtl="0" fontAlgn="base">
        <a:lnSpc>
          <a:spcPct val="70000"/>
        </a:lnSpc>
        <a:spcBef>
          <a:spcPct val="0"/>
        </a:spcBef>
        <a:spcAft>
          <a:spcPct val="0"/>
        </a:spcAft>
        <a:defRPr kumimoji="1" sz="3200" b="1">
          <a:solidFill>
            <a:srgbClr val="990000"/>
          </a:solidFill>
          <a:latin typeface="Century" pitchFamily="18" charset="0"/>
          <a:ea typeface="標楷體" pitchFamily="65" charset="-120"/>
        </a:defRPr>
      </a:lvl6pPr>
      <a:lvl7pPr marL="914400" algn="l" rtl="0" fontAlgn="base">
        <a:lnSpc>
          <a:spcPct val="70000"/>
        </a:lnSpc>
        <a:spcBef>
          <a:spcPct val="0"/>
        </a:spcBef>
        <a:spcAft>
          <a:spcPct val="0"/>
        </a:spcAft>
        <a:defRPr kumimoji="1" sz="3200" b="1">
          <a:solidFill>
            <a:srgbClr val="990000"/>
          </a:solidFill>
          <a:latin typeface="Century" pitchFamily="18" charset="0"/>
          <a:ea typeface="標楷體" pitchFamily="65" charset="-120"/>
        </a:defRPr>
      </a:lvl7pPr>
      <a:lvl8pPr marL="1371600" algn="l" rtl="0" fontAlgn="base">
        <a:lnSpc>
          <a:spcPct val="70000"/>
        </a:lnSpc>
        <a:spcBef>
          <a:spcPct val="0"/>
        </a:spcBef>
        <a:spcAft>
          <a:spcPct val="0"/>
        </a:spcAft>
        <a:defRPr kumimoji="1" sz="3200" b="1">
          <a:solidFill>
            <a:srgbClr val="990000"/>
          </a:solidFill>
          <a:latin typeface="Century" pitchFamily="18" charset="0"/>
          <a:ea typeface="標楷體" pitchFamily="65" charset="-120"/>
        </a:defRPr>
      </a:lvl8pPr>
      <a:lvl9pPr marL="1828800" algn="l" rtl="0" fontAlgn="base">
        <a:lnSpc>
          <a:spcPct val="70000"/>
        </a:lnSpc>
        <a:spcBef>
          <a:spcPct val="0"/>
        </a:spcBef>
        <a:spcAft>
          <a:spcPct val="0"/>
        </a:spcAft>
        <a:defRPr kumimoji="1" sz="3200" b="1">
          <a:solidFill>
            <a:srgbClr val="990000"/>
          </a:solidFill>
          <a:latin typeface="Century" pitchFamily="18" charset="0"/>
          <a:ea typeface="標楷體" pitchFamily="65" charset="-120"/>
        </a:defRPr>
      </a:lvl9pPr>
    </p:titleStyle>
    <p:bodyStyle>
      <a:lvl1pPr marL="342900" indent="-342900" algn="just" rtl="0" eaLnBrk="0" fontAlgn="base" hangingPunct="0">
        <a:spcBef>
          <a:spcPct val="20000"/>
        </a:spcBef>
        <a:spcAft>
          <a:spcPct val="0"/>
        </a:spcAft>
        <a:buClr>
          <a:schemeClr val="hlink"/>
        </a:buClr>
        <a:buFont typeface="細明體" pitchFamily="49" charset="-120"/>
        <a:buChar char="•"/>
        <a:defRPr kumimoji="1" sz="2600" b="1">
          <a:solidFill>
            <a:schemeClr val="tx1"/>
          </a:solidFill>
          <a:latin typeface="+mn-lt"/>
          <a:ea typeface="+mn-ea"/>
          <a:cs typeface="+mn-cs"/>
        </a:defRPr>
      </a:lvl1pPr>
      <a:lvl2pPr marL="195263" indent="-4763" algn="just" rtl="0" eaLnBrk="0" fontAlgn="base" hangingPunct="0">
        <a:spcBef>
          <a:spcPct val="20000"/>
        </a:spcBef>
        <a:spcAft>
          <a:spcPct val="0"/>
        </a:spcAft>
        <a:buClr>
          <a:schemeClr val="tx2"/>
        </a:buClr>
        <a:buFont typeface="細明體" pitchFamily="49" charset="-120"/>
        <a:buChar char="–"/>
        <a:defRPr kumimoji="1" sz="2600">
          <a:solidFill>
            <a:srgbClr val="000066"/>
          </a:solidFill>
          <a:latin typeface="+mn-lt"/>
          <a:ea typeface="新細明體" pitchFamily="18" charset="-120"/>
        </a:defRPr>
      </a:lvl2pPr>
      <a:lvl3pPr marL="385763" indent="528638" algn="just" rtl="0" eaLnBrk="0" fontAlgn="base" hangingPunct="0">
        <a:spcBef>
          <a:spcPct val="20000"/>
        </a:spcBef>
        <a:spcAft>
          <a:spcPct val="0"/>
        </a:spcAft>
        <a:buClr>
          <a:schemeClr val="bg2"/>
        </a:buClr>
        <a:buFont typeface="細明體" pitchFamily="49" charset="-120"/>
        <a:buChar char="•"/>
        <a:defRPr kumimoji="1" sz="2600">
          <a:solidFill>
            <a:srgbClr val="000066"/>
          </a:solidFill>
          <a:latin typeface="+mn-lt"/>
          <a:ea typeface="新細明體" pitchFamily="18" charset="-120"/>
        </a:defRPr>
      </a:lvl3pPr>
      <a:lvl4pPr marL="1057275" indent="314325" algn="l" rtl="0" eaLnBrk="0" fontAlgn="base" hangingPunct="0">
        <a:spcBef>
          <a:spcPct val="20000"/>
        </a:spcBef>
        <a:spcAft>
          <a:spcPct val="0"/>
        </a:spcAft>
        <a:buClr>
          <a:srgbClr val="6600CC"/>
        </a:buClr>
        <a:buSzPct val="100000"/>
        <a:buFont typeface="細明體" pitchFamily="49" charset="-120"/>
        <a:buChar char="–"/>
        <a:defRPr kumimoji="1" sz="2800">
          <a:solidFill>
            <a:schemeClr val="tx1"/>
          </a:solidFill>
          <a:latin typeface="+mn-lt"/>
          <a:ea typeface="新細明體" pitchFamily="18" charset="-120"/>
        </a:defRPr>
      </a:lvl4pPr>
      <a:lvl5pPr marL="1247775" indent="581025" algn="l" rtl="0" eaLnBrk="0" fontAlgn="base" hangingPunct="0">
        <a:spcBef>
          <a:spcPct val="20000"/>
        </a:spcBef>
        <a:spcAft>
          <a:spcPct val="0"/>
        </a:spcAft>
        <a:buClr>
          <a:schemeClr val="hlink"/>
        </a:buClr>
        <a:buSzPct val="100000"/>
        <a:buChar char="»"/>
        <a:defRPr kumimoji="1" sz="2800">
          <a:solidFill>
            <a:schemeClr val="tx1"/>
          </a:solidFill>
          <a:latin typeface="+mn-lt"/>
          <a:ea typeface="新細明體" pitchFamily="18" charset="-120"/>
        </a:defRPr>
      </a:lvl5pPr>
      <a:lvl6pPr marL="1704975" indent="581025" algn="l" rtl="0" fontAlgn="base">
        <a:spcBef>
          <a:spcPct val="20000"/>
        </a:spcBef>
        <a:spcAft>
          <a:spcPct val="0"/>
        </a:spcAft>
        <a:buClr>
          <a:schemeClr val="hlink"/>
        </a:buClr>
        <a:buSzPct val="100000"/>
        <a:buChar char="»"/>
        <a:defRPr kumimoji="1" sz="2800">
          <a:solidFill>
            <a:schemeClr val="tx1"/>
          </a:solidFill>
          <a:latin typeface="+mn-lt"/>
          <a:ea typeface="新細明體" pitchFamily="18" charset="-120"/>
        </a:defRPr>
      </a:lvl6pPr>
      <a:lvl7pPr marL="2162175" indent="581025" algn="l" rtl="0" fontAlgn="base">
        <a:spcBef>
          <a:spcPct val="20000"/>
        </a:spcBef>
        <a:spcAft>
          <a:spcPct val="0"/>
        </a:spcAft>
        <a:buClr>
          <a:schemeClr val="hlink"/>
        </a:buClr>
        <a:buSzPct val="100000"/>
        <a:buChar char="»"/>
        <a:defRPr kumimoji="1" sz="2800">
          <a:solidFill>
            <a:schemeClr val="tx1"/>
          </a:solidFill>
          <a:latin typeface="+mn-lt"/>
          <a:ea typeface="新細明體" pitchFamily="18" charset="-120"/>
        </a:defRPr>
      </a:lvl7pPr>
      <a:lvl8pPr marL="2619375" indent="581025" algn="l" rtl="0" fontAlgn="base">
        <a:spcBef>
          <a:spcPct val="20000"/>
        </a:spcBef>
        <a:spcAft>
          <a:spcPct val="0"/>
        </a:spcAft>
        <a:buClr>
          <a:schemeClr val="hlink"/>
        </a:buClr>
        <a:buSzPct val="100000"/>
        <a:buChar char="»"/>
        <a:defRPr kumimoji="1" sz="2800">
          <a:solidFill>
            <a:schemeClr val="tx1"/>
          </a:solidFill>
          <a:latin typeface="+mn-lt"/>
          <a:ea typeface="新細明體" pitchFamily="18" charset="-120"/>
        </a:defRPr>
      </a:lvl8pPr>
      <a:lvl9pPr marL="3076575" indent="581025" algn="l" rtl="0" fontAlgn="base">
        <a:spcBef>
          <a:spcPct val="20000"/>
        </a:spcBef>
        <a:spcAft>
          <a:spcPct val="0"/>
        </a:spcAft>
        <a:buClr>
          <a:schemeClr val="hlink"/>
        </a:buClr>
        <a:buSzPct val="100000"/>
        <a:buChar char="»"/>
        <a:defRPr kumimoji="1" sz="2800">
          <a:solidFill>
            <a:schemeClr val="tx1"/>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清水之美"/>
          <p:cNvPicPr>
            <a:picLocks noChangeAspect="1" noChangeArrowheads="1"/>
          </p:cNvPicPr>
          <p:nvPr/>
        </p:nvPicPr>
        <p:blipFill>
          <a:blip r:embed="rId3"/>
          <a:srcRect/>
          <a:stretch>
            <a:fillRect/>
          </a:stretch>
        </p:blipFill>
        <p:spPr bwMode="auto">
          <a:xfrm>
            <a:off x="720725" y="3651250"/>
            <a:ext cx="2690813" cy="1920875"/>
          </a:xfrm>
          <a:prstGeom prst="rect">
            <a:avLst/>
          </a:prstGeom>
          <a:noFill/>
          <a:ln w="9525">
            <a:noFill/>
            <a:miter lim="800000"/>
            <a:headEnd/>
            <a:tailEnd/>
          </a:ln>
        </p:spPr>
      </p:pic>
      <p:pic>
        <p:nvPicPr>
          <p:cNvPr id="4099" name="Picture 15" descr="column9_5"/>
          <p:cNvPicPr>
            <a:picLocks noChangeAspect="1" noChangeArrowheads="1"/>
          </p:cNvPicPr>
          <p:nvPr/>
        </p:nvPicPr>
        <p:blipFill>
          <a:blip r:embed="rId4"/>
          <a:srcRect/>
          <a:stretch>
            <a:fillRect/>
          </a:stretch>
        </p:blipFill>
        <p:spPr bwMode="auto">
          <a:xfrm>
            <a:off x="3554413" y="3659188"/>
            <a:ext cx="2682875" cy="1933575"/>
          </a:xfrm>
          <a:prstGeom prst="rect">
            <a:avLst/>
          </a:prstGeom>
          <a:noFill/>
          <a:ln w="9525">
            <a:noFill/>
            <a:miter lim="800000"/>
            <a:headEnd/>
            <a:tailEnd/>
          </a:ln>
        </p:spPr>
      </p:pic>
      <p:pic>
        <p:nvPicPr>
          <p:cNvPr id="4100" name="Picture 17" descr="優等1_國家體育場-100年6月已刊"/>
          <p:cNvPicPr>
            <a:picLocks noChangeAspect="1" noChangeArrowheads="1"/>
          </p:cNvPicPr>
          <p:nvPr/>
        </p:nvPicPr>
        <p:blipFill>
          <a:blip r:embed="rId5"/>
          <a:srcRect/>
          <a:stretch>
            <a:fillRect/>
          </a:stretch>
        </p:blipFill>
        <p:spPr bwMode="auto">
          <a:xfrm>
            <a:off x="6380163" y="3648075"/>
            <a:ext cx="2682875" cy="1922463"/>
          </a:xfrm>
          <a:prstGeom prst="rect">
            <a:avLst/>
          </a:prstGeom>
          <a:noFill/>
          <a:ln w="9525">
            <a:noFill/>
            <a:miter lim="800000"/>
            <a:headEnd/>
            <a:tailEnd/>
          </a:ln>
        </p:spPr>
      </p:pic>
      <p:sp>
        <p:nvSpPr>
          <p:cNvPr id="130052" name="Rectangle 4"/>
          <p:cNvSpPr>
            <a:spLocks noGrp="1" noChangeArrowheads="1"/>
          </p:cNvSpPr>
          <p:nvPr>
            <p:ph type="ctrTitle"/>
          </p:nvPr>
        </p:nvSpPr>
        <p:spPr>
          <a:xfrm>
            <a:off x="742950" y="1422400"/>
            <a:ext cx="8420100" cy="1778000"/>
          </a:xfrm>
        </p:spPr>
        <p:txBody>
          <a:bodyPr/>
          <a:lstStyle/>
          <a:p>
            <a:pPr eaLnBrk="1" hangingPunct="1">
              <a:tabLst>
                <a:tab pos="1611313" algn="l"/>
              </a:tabLst>
              <a:defRPr/>
            </a:pPr>
            <a:r>
              <a:rPr lang="zh-TW" altLang="en-US" sz="4400" dirty="0" smtClean="0">
                <a:solidFill>
                  <a:srgbClr val="003366"/>
                </a:solidFill>
                <a:latin typeface="標楷體" pitchFamily="65" charset="-120"/>
              </a:rPr>
              <a:t>行政院公共工程委員會</a:t>
            </a:r>
            <a:br>
              <a:rPr lang="zh-TW" altLang="en-US" sz="4400" dirty="0" smtClean="0">
                <a:solidFill>
                  <a:srgbClr val="003366"/>
                </a:solidFill>
                <a:latin typeface="標楷體" pitchFamily="65" charset="-120"/>
              </a:rPr>
            </a:br>
            <a:r>
              <a:rPr lang="en-US" altLang="zh-TW" dirty="0" smtClean="0">
                <a:solidFill>
                  <a:srgbClr val="003366"/>
                </a:solidFill>
                <a:effectLst>
                  <a:outerShdw blurRad="38100" dist="38100" dir="2700000" algn="tl">
                    <a:srgbClr val="C0C0C0"/>
                  </a:outerShdw>
                </a:effectLst>
                <a:latin typeface="Calibri" pitchFamily="34" charset="0"/>
                <a:cs typeface="Times New Roman" pitchFamily="18" charset="0"/>
              </a:rPr>
              <a:t>Public Construction Commission (PCC)</a:t>
            </a:r>
            <a:br>
              <a:rPr lang="en-US" altLang="zh-TW" dirty="0" smtClean="0">
                <a:solidFill>
                  <a:srgbClr val="003366"/>
                </a:solidFill>
                <a:effectLst>
                  <a:outerShdw blurRad="38100" dist="38100" dir="2700000" algn="tl">
                    <a:srgbClr val="C0C0C0"/>
                  </a:outerShdw>
                </a:effectLst>
                <a:latin typeface="Calibri" pitchFamily="34" charset="0"/>
                <a:cs typeface="Times New Roman" pitchFamily="18" charset="0"/>
              </a:rPr>
            </a:br>
            <a:r>
              <a:rPr lang="en-US" altLang="zh-TW" dirty="0" smtClean="0">
                <a:solidFill>
                  <a:srgbClr val="003366"/>
                </a:solidFill>
                <a:effectLst>
                  <a:outerShdw blurRad="38100" dist="38100" dir="2700000" algn="tl">
                    <a:srgbClr val="C0C0C0"/>
                  </a:outerShdw>
                </a:effectLst>
                <a:latin typeface="Calibri" pitchFamily="34" charset="0"/>
                <a:cs typeface="Times New Roman" pitchFamily="18" charset="0"/>
              </a:rPr>
              <a:t>Executive Yuan</a:t>
            </a:r>
            <a:endParaRPr lang="zh-TW" altLang="en-US" dirty="0" smtClean="0">
              <a:solidFill>
                <a:srgbClr val="003399"/>
              </a:solidFill>
              <a:effectLst>
                <a:outerShdw blurRad="38100" dist="38100" dir="2700000" algn="tl">
                  <a:srgbClr val="C0C0C0"/>
                </a:outerShdw>
              </a:effectLst>
              <a:latin typeface="Calibri" pitchFamily="34" charset="0"/>
              <a:cs typeface="Times New Roman" pitchFamily="18" charset="0"/>
            </a:endParaRPr>
          </a:p>
        </p:txBody>
      </p:sp>
      <p:sp>
        <p:nvSpPr>
          <p:cNvPr id="12292" name="Text Box 7"/>
          <p:cNvSpPr txBox="1">
            <a:spLocks noChangeArrowheads="1"/>
          </p:cNvSpPr>
          <p:nvPr/>
        </p:nvSpPr>
        <p:spPr bwMode="auto">
          <a:xfrm>
            <a:off x="2967038" y="5594350"/>
            <a:ext cx="3717925" cy="519113"/>
          </a:xfrm>
          <a:prstGeom prst="rect">
            <a:avLst/>
          </a:prstGeom>
          <a:noFill/>
          <a:ln w="9525">
            <a:noFill/>
            <a:miter lim="800000"/>
            <a:headEnd/>
            <a:tailEnd/>
          </a:ln>
        </p:spPr>
        <p:txBody>
          <a:bodyPr>
            <a:spAutoFit/>
          </a:bodyPr>
          <a:lstStyle/>
          <a:p>
            <a:pPr>
              <a:defRPr/>
            </a:pPr>
            <a:r>
              <a:rPr lang="en-US" altLang="zh-TW" sz="2800" b="1" dirty="0" smtClean="0">
                <a:solidFill>
                  <a:srgbClr val="003366"/>
                </a:solidFill>
                <a:effectLst>
                  <a:outerShdw blurRad="38100" dist="38100" dir="2700000" algn="tl">
                    <a:srgbClr val="C0C0C0"/>
                  </a:outerShdw>
                </a:effectLst>
                <a:latin typeface="Calibri" pitchFamily="34" charset="0"/>
              </a:rPr>
              <a:t>May</a:t>
            </a:r>
            <a:r>
              <a:rPr lang="en-US" altLang="zh-TW" sz="2800" b="1" dirty="0" smtClean="0">
                <a:solidFill>
                  <a:srgbClr val="003366"/>
                </a:solidFill>
                <a:latin typeface="Calibri" pitchFamily="34" charset="0"/>
              </a:rPr>
              <a:t> 17</a:t>
            </a:r>
            <a:r>
              <a:rPr lang="en-US" altLang="zh-TW" sz="2800" b="1" dirty="0" smtClean="0">
                <a:solidFill>
                  <a:srgbClr val="003366"/>
                </a:solidFill>
                <a:effectLst>
                  <a:outerShdw blurRad="38100" dist="38100" dir="2700000" algn="tl">
                    <a:srgbClr val="C0C0C0"/>
                  </a:outerShdw>
                </a:effectLst>
                <a:latin typeface="Calibri" pitchFamily="34" charset="0"/>
                <a:ea typeface="華康行書體" pitchFamily="65" charset="-120"/>
                <a:cs typeface="Times New Roman" pitchFamily="18" charset="0"/>
              </a:rPr>
              <a:t>, 2021</a:t>
            </a:r>
            <a:endParaRPr lang="en-US" altLang="zh-TW" sz="2800" b="1" dirty="0">
              <a:solidFill>
                <a:srgbClr val="003366"/>
              </a:solidFill>
              <a:effectLst>
                <a:outerShdw blurRad="38100" dist="38100" dir="2700000" algn="tl">
                  <a:srgbClr val="C0C0C0"/>
                </a:outerShdw>
              </a:effectLst>
              <a:latin typeface="Calibri" pitchFamily="34" charset="0"/>
              <a:ea typeface="華康行書體" pitchFamily="65" charset="-120"/>
              <a:cs typeface="Times New Roman" pitchFamily="18" charset="0"/>
            </a:endParaRPr>
          </a:p>
        </p:txBody>
      </p:sp>
      <p:sp>
        <p:nvSpPr>
          <p:cNvPr id="4103" name="Rectangle 23"/>
          <p:cNvSpPr>
            <a:spLocks noChangeArrowheads="1"/>
          </p:cNvSpPr>
          <p:nvPr/>
        </p:nvSpPr>
        <p:spPr bwMode="auto">
          <a:xfrm>
            <a:off x="390525" y="3284538"/>
            <a:ext cx="9124950" cy="142875"/>
          </a:xfrm>
          <a:prstGeom prst="rect">
            <a:avLst/>
          </a:prstGeom>
          <a:solidFill>
            <a:srgbClr val="8BA7BF"/>
          </a:solidFill>
          <a:ln w="9525">
            <a:noFill/>
            <a:miter lim="800000"/>
            <a:headEnd/>
            <a:tailEnd/>
          </a:ln>
        </p:spPr>
        <p:txBody>
          <a:bodyPr wrap="none" anchor="ctr"/>
          <a:lstStyle/>
          <a:p>
            <a:endParaRPr lang="zh-TW"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4339"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4340" name="Text Box 4"/>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II.</a:t>
            </a:r>
            <a:r>
              <a:rPr lang="zh-TW" altLang="en-US" sz="3200" b="1" dirty="0">
                <a:solidFill>
                  <a:srgbClr val="003366"/>
                </a:solidFill>
                <a:latin typeface="標楷體" pitchFamily="65" charset="-120"/>
              </a:rPr>
              <a:t>政府採購</a:t>
            </a:r>
            <a:r>
              <a:rPr lang="en-US" altLang="zh-TW" sz="3200" b="1" dirty="0">
                <a:solidFill>
                  <a:srgbClr val="003366"/>
                </a:solidFill>
                <a:latin typeface="標楷體" pitchFamily="65" charset="-120"/>
              </a:rPr>
              <a:t> / </a:t>
            </a:r>
            <a:r>
              <a:rPr lang="zh-TW" altLang="zh-TW" sz="3200" b="1" dirty="0">
                <a:solidFill>
                  <a:srgbClr val="003366"/>
                </a:solidFill>
                <a:latin typeface="Calibri" pitchFamily="34" charset="0"/>
                <a:ea typeface="SimSun" pitchFamily="2" charset="-122"/>
              </a:rPr>
              <a:t>Government Procurement</a:t>
            </a:r>
            <a:endParaRPr lang="zh-TW" altLang="en-US" sz="3200" b="1" dirty="0">
              <a:solidFill>
                <a:srgbClr val="003366"/>
              </a:solidFill>
              <a:latin typeface="Calibri" pitchFamily="34" charset="0"/>
              <a:ea typeface="SimSun" pitchFamily="2" charset="-122"/>
            </a:endParaRPr>
          </a:p>
        </p:txBody>
      </p:sp>
      <p:sp>
        <p:nvSpPr>
          <p:cNvPr id="14341" name="Rectangle 5"/>
          <p:cNvSpPr>
            <a:spLocks noChangeArrowheads="1"/>
          </p:cNvSpPr>
          <p:nvPr/>
        </p:nvSpPr>
        <p:spPr bwMode="auto">
          <a:xfrm>
            <a:off x="142875" y="1381558"/>
            <a:ext cx="8928000" cy="907200"/>
          </a:xfrm>
          <a:prstGeom prst="rect">
            <a:avLst/>
          </a:prstGeom>
          <a:solidFill>
            <a:srgbClr val="CC6600"/>
          </a:solidFill>
          <a:ln w="12700">
            <a:noFill/>
            <a:miter lim="800000"/>
            <a:headEnd/>
            <a:tailEnd/>
          </a:ln>
        </p:spPr>
        <p:txBody>
          <a:bodyPr anchor="ctr">
            <a:spAutoFit/>
          </a:bodyPr>
          <a:lstStyle/>
          <a:p>
            <a:endParaRPr lang="zh-TW" altLang="en-US"/>
          </a:p>
        </p:txBody>
      </p:sp>
      <p:sp>
        <p:nvSpPr>
          <p:cNvPr id="14342" name="Rectangle 6"/>
          <p:cNvSpPr>
            <a:spLocks noChangeArrowheads="1"/>
          </p:cNvSpPr>
          <p:nvPr/>
        </p:nvSpPr>
        <p:spPr bwMode="auto">
          <a:xfrm>
            <a:off x="198582" y="1366836"/>
            <a:ext cx="8768773" cy="954107"/>
          </a:xfrm>
          <a:prstGeom prst="rect">
            <a:avLst/>
          </a:prstGeom>
          <a:noFill/>
          <a:ln w="12700">
            <a:noFill/>
            <a:miter lim="800000"/>
            <a:headEnd/>
            <a:tailEnd/>
          </a:ln>
        </p:spPr>
        <p:txBody>
          <a:bodyPr wrap="square">
            <a:spAutoFit/>
          </a:bodyPr>
          <a:lstStyle/>
          <a:p>
            <a:pPr algn="l"/>
            <a:r>
              <a:rPr lang="en-US" altLang="zh-TW" sz="2800" b="1" dirty="0">
                <a:solidFill>
                  <a:schemeClr val="bg1"/>
                </a:solidFill>
                <a:latin typeface="Calibri" pitchFamily="34" charset="0"/>
              </a:rPr>
              <a:t>v.</a:t>
            </a:r>
            <a:r>
              <a:rPr lang="zh-TW" altLang="en-US" sz="2800" b="1" dirty="0">
                <a:solidFill>
                  <a:schemeClr val="bg1"/>
                </a:solidFill>
                <a:latin typeface="Calibri" pitchFamily="34" charset="0"/>
              </a:rPr>
              <a:t>營造公平合理的採購</a:t>
            </a:r>
            <a:r>
              <a:rPr lang="zh-TW" altLang="en-US" sz="2800" b="1" dirty="0" smtClean="0">
                <a:solidFill>
                  <a:schemeClr val="bg1"/>
                </a:solidFill>
                <a:latin typeface="Calibri" pitchFamily="34" charset="0"/>
              </a:rPr>
              <a:t>環境 </a:t>
            </a:r>
            <a:r>
              <a:rPr lang="zh-TW" altLang="zh-TW" sz="2600" dirty="0" smtClean="0">
                <a:solidFill>
                  <a:schemeClr val="bg1"/>
                </a:solidFill>
                <a:latin typeface="Calibri" pitchFamily="34" charset="0"/>
              </a:rPr>
              <a:t>/</a:t>
            </a:r>
            <a:r>
              <a:rPr lang="zh-TW" altLang="en-US" sz="2600" dirty="0" smtClean="0">
                <a:solidFill>
                  <a:schemeClr val="bg1"/>
                </a:solidFill>
                <a:latin typeface="Calibri" pitchFamily="34" charset="0"/>
              </a:rPr>
              <a:t> </a:t>
            </a:r>
            <a:r>
              <a:rPr lang="en-US" altLang="zh-TW" sz="2600" b="1" dirty="0">
                <a:solidFill>
                  <a:schemeClr val="bg1"/>
                </a:solidFill>
                <a:latin typeface="Calibri" pitchFamily="34" charset="0"/>
              </a:rPr>
              <a:t>Build A Fair and Reasonable Procurement Environment </a:t>
            </a:r>
            <a:endParaRPr lang="zh-TW" altLang="en-US" sz="2600" b="1" dirty="0">
              <a:solidFill>
                <a:schemeClr val="bg1"/>
              </a:solidFill>
              <a:latin typeface="Calibri" pitchFamily="34" charset="0"/>
            </a:endParaRPr>
          </a:p>
        </p:txBody>
      </p:sp>
      <p:sp>
        <p:nvSpPr>
          <p:cNvPr id="14343" name="Rectangle 3"/>
          <p:cNvSpPr>
            <a:spLocks noChangeArrowheads="1"/>
          </p:cNvSpPr>
          <p:nvPr/>
        </p:nvSpPr>
        <p:spPr bwMode="auto">
          <a:xfrm>
            <a:off x="411163" y="2331752"/>
            <a:ext cx="8975725" cy="2647521"/>
          </a:xfrm>
          <a:prstGeom prst="rect">
            <a:avLst/>
          </a:prstGeom>
          <a:noFill/>
          <a:ln w="9525">
            <a:noFill/>
            <a:miter lim="800000"/>
            <a:headEnd/>
            <a:tailEnd/>
          </a:ln>
        </p:spPr>
        <p:txBody>
          <a:bodyPr lIns="92075" tIns="46038" rIns="92075" bIns="46038">
            <a:spAutoFit/>
          </a:bodyPr>
          <a:lstStyle/>
          <a:p>
            <a:pPr marL="285750" indent="-285750" algn="just" eaLnBrk="1" hangingPunct="1">
              <a:spcBef>
                <a:spcPct val="0"/>
              </a:spcBef>
              <a:buFont typeface="Wingdings" pitchFamily="2" charset="2"/>
              <a:buChar char="Ø"/>
            </a:pPr>
            <a:r>
              <a:rPr lang="zh-TW" altLang="en-US" sz="2600" b="1" dirty="0" smtClean="0">
                <a:solidFill>
                  <a:srgbClr val="003366"/>
                </a:solidFill>
                <a:latin typeface="Calibri" pitchFamily="34" charset="0"/>
              </a:rPr>
              <a:t>為協助機關擇定合宜之決標方式，以提升採購之效率、功能及品質，訂定「政府採購之決標方式參考原則」，供機關實務作業參考。</a:t>
            </a:r>
            <a:endParaRPr lang="zh-TW" altLang="en-US" sz="2600" b="1" dirty="0">
              <a:solidFill>
                <a:srgbClr val="003366"/>
              </a:solidFill>
              <a:latin typeface="Calibri" pitchFamily="34" charset="0"/>
            </a:endParaRPr>
          </a:p>
          <a:p>
            <a:pPr marL="285750" indent="-285750" algn="l" eaLnBrk="1" hangingPunct="1">
              <a:spcBef>
                <a:spcPct val="0"/>
              </a:spcBef>
              <a:buFont typeface="Wingdings" pitchFamily="2" charset="2"/>
              <a:buChar char="Ø"/>
            </a:pPr>
            <a:r>
              <a:rPr lang="en-US" altLang="zh-TW" b="1" dirty="0" smtClean="0">
                <a:solidFill>
                  <a:schemeClr val="tx2"/>
                </a:solidFill>
                <a:latin typeface="Calibri" pitchFamily="34" charset="0"/>
              </a:rPr>
              <a:t>In order to assist entities in selecting appropriate awarding methods and promote the efficiency, effectiveness and quality of procurement, PCC has promulgated the “Reference Principles for Awarding Methods of Government Procurement”, providing practical references for entities.</a:t>
            </a:r>
            <a:endParaRPr lang="en-US" altLang="zh-TW" b="1" dirty="0">
              <a:solidFill>
                <a:srgbClr val="336699"/>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1-January-2004-Taipei101-Complete"/>
          <p:cNvPicPr>
            <a:picLocks noChangeAspect="1"/>
          </p:cNvPicPr>
          <p:nvPr/>
        </p:nvPicPr>
        <p:blipFill>
          <a:blip r:embed="rId3" cstate="print"/>
          <a:srcRect/>
          <a:stretch>
            <a:fillRect/>
          </a:stretch>
        </p:blipFill>
        <p:spPr>
          <a:xfrm>
            <a:off x="7129467" y="3343274"/>
            <a:ext cx="2247896" cy="3348039"/>
          </a:xfrm>
          <a:prstGeom prst="rect">
            <a:avLst/>
          </a:prstGeom>
          <a:noFill/>
          <a:ln>
            <a:noFill/>
          </a:ln>
        </p:spPr>
      </p:pic>
      <p:pic>
        <p:nvPicPr>
          <p:cNvPr id="3" name="Picture 3" descr="高鐵"/>
          <p:cNvPicPr>
            <a:picLocks noChangeAspect="1"/>
          </p:cNvPicPr>
          <p:nvPr/>
        </p:nvPicPr>
        <p:blipFill>
          <a:blip r:embed="rId4" cstate="print"/>
          <a:srcRect/>
          <a:stretch>
            <a:fillRect/>
          </a:stretch>
        </p:blipFill>
        <p:spPr>
          <a:xfrm>
            <a:off x="0" y="3781428"/>
            <a:ext cx="4330698" cy="2867028"/>
          </a:xfrm>
          <a:prstGeom prst="rect">
            <a:avLst/>
          </a:prstGeom>
          <a:noFill/>
          <a:ln>
            <a:noFill/>
          </a:ln>
        </p:spPr>
      </p:pic>
      <p:sp>
        <p:nvSpPr>
          <p:cNvPr id="4" name="Rectangle 4"/>
          <p:cNvSpPr/>
          <p:nvPr/>
        </p:nvSpPr>
        <p:spPr>
          <a:xfrm>
            <a:off x="0" y="568327"/>
            <a:ext cx="9905996" cy="631822"/>
          </a:xfrm>
          <a:prstGeom prst="rect">
            <a:avLst/>
          </a:prstGeom>
          <a:gradFill>
            <a:gsLst>
              <a:gs pos="0">
                <a:srgbClr val="8BA7BF"/>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5" name="Text Box 5"/>
          <p:cNvSpPr txBox="1"/>
          <p:nvPr/>
        </p:nvSpPr>
        <p:spPr>
          <a:xfrm>
            <a:off x="342900" y="571500"/>
            <a:ext cx="9210678" cy="5847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220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003366"/>
                </a:solidFill>
                <a:uFillTx/>
                <a:latin typeface="Calibri" pitchFamily="34"/>
                <a:ea typeface="SimSun" pitchFamily="2"/>
              </a:rPr>
              <a:t>III.</a:t>
            </a:r>
            <a:r>
              <a:rPr lang="zh-TW" sz="3200" b="1" i="0" u="none" strike="noStrike" kern="1200" cap="none" spc="0" baseline="0" dirty="0">
                <a:solidFill>
                  <a:srgbClr val="003366"/>
                </a:solidFill>
                <a:uFillTx/>
                <a:latin typeface="標楷體" pitchFamily="65"/>
                <a:ea typeface="標楷體" pitchFamily="65"/>
              </a:rPr>
              <a:t>工程技術</a:t>
            </a:r>
            <a:r>
              <a:rPr lang="en-US" sz="3200" b="1" i="0" u="none" strike="noStrike" kern="1200" cap="none" spc="0" baseline="0" dirty="0">
                <a:solidFill>
                  <a:srgbClr val="003366"/>
                </a:solidFill>
                <a:uFillTx/>
                <a:latin typeface="標楷體" pitchFamily="65"/>
                <a:ea typeface="標楷體" pitchFamily="65"/>
              </a:rPr>
              <a:t> / </a:t>
            </a:r>
            <a:r>
              <a:rPr lang="en-US" sz="3200" b="1" i="0" u="none" strike="noStrike" kern="1200" cap="none" spc="0" baseline="0" dirty="0">
                <a:solidFill>
                  <a:srgbClr val="003366"/>
                </a:solidFill>
                <a:uFillTx/>
                <a:latin typeface="Calibri" pitchFamily="34"/>
                <a:ea typeface="SimSun" pitchFamily="2"/>
              </a:rPr>
              <a:t>Technology</a:t>
            </a:r>
          </a:p>
        </p:txBody>
      </p:sp>
      <p:sp>
        <p:nvSpPr>
          <p:cNvPr id="6" name="AutoShape 6"/>
          <p:cNvSpPr/>
          <p:nvPr/>
        </p:nvSpPr>
        <p:spPr>
          <a:xfrm>
            <a:off x="347664" y="1611309"/>
            <a:ext cx="9259891" cy="4833939"/>
          </a:xfrm>
          <a:custGeom>
            <a:avLst/>
            <a:gdLst>
              <a:gd name="f0" fmla="val 10800000"/>
              <a:gd name="f1" fmla="val 5400000"/>
              <a:gd name="f2" fmla="val 16200000"/>
              <a:gd name="f3" fmla="val w"/>
              <a:gd name="f4" fmla="val h"/>
              <a:gd name="f5" fmla="val ss"/>
              <a:gd name="f6" fmla="val 0"/>
              <a:gd name="f7" fmla="*/ 5419351 1 1725033"/>
              <a:gd name="f8" fmla="val 45"/>
              <a:gd name="f9" fmla="val 1128"/>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a:solidFill>
              <a:srgbClr val="6087A8"/>
            </a:solidFill>
            <a:prstDash val="solid"/>
            <a:round/>
          </a:ln>
        </p:spPr>
        <p:txBody>
          <a:bodyPr vert="horz" wrap="non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7" name="Rectangle 7"/>
          <p:cNvSpPr/>
          <p:nvPr/>
        </p:nvSpPr>
        <p:spPr>
          <a:xfrm>
            <a:off x="142875" y="1308103"/>
            <a:ext cx="9278938" cy="680400"/>
          </a:xfrm>
          <a:prstGeom prst="rect">
            <a:avLst/>
          </a:prstGeom>
          <a:solidFill>
            <a:srgbClr val="CC6600"/>
          </a:solidFill>
          <a:ln>
            <a:noFill/>
            <a:prstDash val="solid"/>
          </a:ln>
        </p:spPr>
        <p:txBody>
          <a:bodyPr vert="horz" wrap="squar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8" name="Rectangle 8"/>
          <p:cNvSpPr/>
          <p:nvPr/>
        </p:nvSpPr>
        <p:spPr>
          <a:xfrm>
            <a:off x="203197" y="1373623"/>
            <a:ext cx="9185276" cy="523220"/>
          </a:xfrm>
          <a:prstGeom prst="rect">
            <a:avLst/>
          </a:prstGeom>
          <a:noFill/>
          <a:ln>
            <a:noFill/>
            <a:prstDash val="solid"/>
          </a:ln>
        </p:spPr>
        <p:txBody>
          <a:bodyPr vert="horz" wrap="square" lIns="91440" tIns="45720" rIns="91440" bIns="45720" anchor="t" anchorCtr="0" compatLnSpc="1">
            <a:spAutoFit/>
          </a:bodyPr>
          <a:lstStyle/>
          <a:p>
            <a:pPr marL="180978" marR="0" lvl="0" indent="-180978" algn="l"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pitchFamily="34"/>
                <a:ea typeface="標楷體" pitchFamily="65"/>
              </a:rPr>
              <a:t>i</a:t>
            </a:r>
            <a:r>
              <a:rPr lang="en-US" sz="2800" b="1" i="0" u="none" strike="noStrike" kern="1200" cap="none" spc="0" baseline="0" dirty="0">
                <a:solidFill>
                  <a:srgbClr val="FFFFFF"/>
                </a:solidFill>
                <a:uFillTx/>
                <a:latin typeface="Calibri" pitchFamily="34"/>
                <a:ea typeface="標楷體" pitchFamily="65"/>
              </a:rPr>
              <a:t>.</a:t>
            </a:r>
            <a:r>
              <a:rPr lang="zh-TW" sz="2800" b="1" i="0" u="none" strike="noStrike" kern="1200" cap="none" spc="0" baseline="0" dirty="0">
                <a:solidFill>
                  <a:srgbClr val="FFFFFF"/>
                </a:solidFill>
                <a:uFillTx/>
                <a:latin typeface="Calibri" pitchFamily="34"/>
                <a:ea typeface="標楷體" pitchFamily="65"/>
              </a:rPr>
              <a:t>工程產業國內實績</a:t>
            </a:r>
            <a:r>
              <a:rPr lang="zh-TW" sz="2800" b="1" i="0" u="none" strike="noStrike" kern="1200" cap="none" spc="0" baseline="0" dirty="0" smtClean="0">
                <a:solidFill>
                  <a:srgbClr val="FFFFFF"/>
                </a:solidFill>
                <a:uFillTx/>
                <a:latin typeface="Calibri" pitchFamily="34"/>
                <a:ea typeface="標楷體" pitchFamily="65"/>
              </a:rPr>
              <a:t>案例</a:t>
            </a:r>
            <a:r>
              <a:rPr lang="en-US" altLang="zh-TW" sz="2800" b="1" i="0" u="none" strike="noStrike" kern="1200" cap="none" spc="0" baseline="0" dirty="0" smtClean="0">
                <a:solidFill>
                  <a:srgbClr val="FFFFFF"/>
                </a:solidFill>
                <a:uFillTx/>
                <a:latin typeface="Calibri" pitchFamily="34"/>
                <a:ea typeface="標楷體" pitchFamily="65"/>
              </a:rPr>
              <a:t> </a:t>
            </a:r>
            <a:r>
              <a:rPr lang="zh-TW" sz="2800" b="0" i="0" u="none" strike="noStrike" kern="1200" cap="none" spc="0" baseline="0" dirty="0" smtClean="0">
                <a:solidFill>
                  <a:srgbClr val="FFFFFF"/>
                </a:solidFill>
                <a:uFillTx/>
                <a:latin typeface="Times New Roman" pitchFamily="18"/>
                <a:ea typeface="標楷體" pitchFamily="65"/>
              </a:rPr>
              <a:t>/</a:t>
            </a:r>
            <a:r>
              <a:rPr lang="zh-TW" sz="2200" b="1" i="0" u="none" strike="noStrike" kern="1200" cap="none" spc="0" baseline="0" dirty="0" smtClean="0">
                <a:solidFill>
                  <a:srgbClr val="FFFFFF"/>
                </a:solidFill>
                <a:uFillTx/>
                <a:latin typeface="Times New Roman" pitchFamily="18"/>
                <a:ea typeface="標楷體" pitchFamily="65"/>
              </a:rPr>
              <a:t> </a:t>
            </a:r>
            <a:r>
              <a:rPr lang="en-US" sz="2600" b="1" i="0" u="none" strike="noStrike" kern="1200" cap="none" spc="0" baseline="0" dirty="0">
                <a:solidFill>
                  <a:srgbClr val="FFFFFF"/>
                </a:solidFill>
                <a:uFillTx/>
                <a:latin typeface="Calibri" pitchFamily="34"/>
                <a:ea typeface="標楷體" pitchFamily="65"/>
              </a:rPr>
              <a:t>Engineering Industry Domestic </a:t>
            </a:r>
            <a:r>
              <a:rPr lang="en-US" sz="2600" b="1" i="0" u="none" strike="noStrike" kern="1200" cap="none" spc="0" baseline="0" dirty="0" smtClean="0">
                <a:solidFill>
                  <a:srgbClr val="FFFFFF"/>
                </a:solidFill>
                <a:uFillTx/>
                <a:latin typeface="Calibri" pitchFamily="34"/>
                <a:ea typeface="標楷體" pitchFamily="65"/>
              </a:rPr>
              <a:t>Case</a:t>
            </a:r>
            <a:endParaRPr lang="en-US" sz="2600" b="1" i="0" u="none" strike="noStrike" kern="1200" cap="none" spc="0" baseline="0" dirty="0">
              <a:solidFill>
                <a:srgbClr val="FFFFFF"/>
              </a:solidFill>
              <a:uFillTx/>
              <a:latin typeface="Calibri" pitchFamily="34"/>
              <a:ea typeface="標楷體" pitchFamily="65"/>
            </a:endParaRPr>
          </a:p>
        </p:txBody>
      </p:sp>
      <p:sp>
        <p:nvSpPr>
          <p:cNvPr id="9" name="Rectangle 3"/>
          <p:cNvSpPr/>
          <p:nvPr/>
        </p:nvSpPr>
        <p:spPr>
          <a:xfrm>
            <a:off x="411159" y="2014542"/>
            <a:ext cx="9117016" cy="1169983"/>
          </a:xfrm>
          <a:prstGeom prst="rect">
            <a:avLst/>
          </a:prstGeom>
          <a:noFill/>
          <a:ln>
            <a:noFill/>
            <a:prstDash val="solid"/>
          </a:ln>
        </p:spPr>
        <p:txBody>
          <a:bodyPr vert="horz" wrap="square" lIns="92070" tIns="46040" rIns="92070" bIns="4604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Times New Roman" pitchFamily="18"/>
                <a:ea typeface="標楷體" pitchFamily="65"/>
              </a:rPr>
              <a:t>臺灣的營造業及工程技術服務業具國際一流水準。</a:t>
            </a:r>
            <a:endParaRPr lang="en-US" sz="2600" b="1" i="0" u="none" strike="noStrike" kern="1200" cap="none" spc="0" baseline="0" dirty="0">
              <a:solidFill>
                <a:srgbClr val="003366"/>
              </a:solidFill>
              <a:uFillTx/>
              <a:latin typeface="Calibri" pitchFamily="34"/>
              <a:ea typeface="標楷體" pitchFamily="65"/>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a:solidFill>
                  <a:srgbClr val="336699"/>
                </a:solidFill>
                <a:uFillTx/>
                <a:latin typeface="Calibri" pitchFamily="34"/>
                <a:ea typeface="標楷體" pitchFamily="65"/>
              </a:rPr>
              <a:t>Taiwan reaches  international level in the construction industry and professional engineering service</a:t>
            </a:r>
            <a:r>
              <a:rPr lang="zh-TW" sz="2200" b="1" i="0" u="none" strike="noStrike" kern="1200" cap="none" spc="0" baseline="0" dirty="0">
                <a:solidFill>
                  <a:srgbClr val="336699"/>
                </a:solidFill>
                <a:uFillTx/>
                <a:latin typeface="Calibri" pitchFamily="34"/>
                <a:ea typeface="標楷體" pitchFamily="65"/>
              </a:rPr>
              <a:t>.</a:t>
            </a:r>
            <a:endParaRPr lang="en-US" sz="2200" b="1" i="0" u="none" strike="noStrike" kern="1200" cap="none" spc="0" baseline="0" dirty="0">
              <a:solidFill>
                <a:srgbClr val="336699"/>
              </a:solidFill>
              <a:uFillTx/>
              <a:latin typeface="Calibri" pitchFamily="34"/>
              <a:ea typeface="標楷體" pitchFamily="65"/>
            </a:endParaRPr>
          </a:p>
        </p:txBody>
      </p:sp>
      <p:sp>
        <p:nvSpPr>
          <p:cNvPr id="10" name="Rectangle 10"/>
          <p:cNvSpPr/>
          <p:nvPr/>
        </p:nvSpPr>
        <p:spPr>
          <a:xfrm>
            <a:off x="204789" y="6254752"/>
            <a:ext cx="2722561" cy="304796"/>
          </a:xfrm>
          <a:prstGeom prst="rect">
            <a:avLst/>
          </a:prstGeom>
          <a:noFill/>
          <a:ln>
            <a:noFill/>
            <a:prstDash val="solid"/>
          </a:ln>
        </p:spPr>
        <p:txBody>
          <a:bodyPr vert="horz" wrap="square" lIns="0" tIns="0" rIns="0" bIns="0" anchor="ctr" anchorCtr="0" compatLnSpc="1">
            <a:spAutoFit/>
          </a:bodyPr>
          <a:lstStyle/>
          <a:p>
            <a:pPr marL="0" marR="0" lvl="0" indent="0" algn="l" defTabSz="914400" rtl="0" fontAlgn="auto" hangingPunct="0">
              <a:lnSpc>
                <a:spcPct val="100000"/>
              </a:lnSpc>
              <a:spcBef>
                <a:spcPts val="120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pitchFamily="34"/>
                <a:ea typeface="新細明體" pitchFamily="18"/>
              </a:rPr>
              <a:t>Taiwan High Speed Rail</a:t>
            </a:r>
          </a:p>
        </p:txBody>
      </p:sp>
      <p:sp>
        <p:nvSpPr>
          <p:cNvPr id="11" name="Text Box 38"/>
          <p:cNvSpPr txBox="1"/>
          <p:nvPr/>
        </p:nvSpPr>
        <p:spPr>
          <a:xfrm>
            <a:off x="7789865" y="6392863"/>
            <a:ext cx="1644648" cy="350836"/>
          </a:xfrm>
          <a:prstGeom prst="rect">
            <a:avLst/>
          </a:prstGeom>
          <a:noFill/>
          <a:ln>
            <a:noFill/>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pitchFamily="34"/>
                <a:ea typeface="新細明體" pitchFamily="18"/>
              </a:rPr>
              <a:t>Taipei 1O1</a:t>
            </a:r>
          </a:p>
        </p:txBody>
      </p:sp>
      <p:pic>
        <p:nvPicPr>
          <p:cNvPr id="12" name="Picture 12" descr="910219102095"/>
          <p:cNvPicPr>
            <a:picLocks noChangeAspect="1"/>
          </p:cNvPicPr>
          <p:nvPr/>
        </p:nvPicPr>
        <p:blipFill>
          <a:blip r:embed="rId5" cstate="print"/>
          <a:srcRect/>
          <a:stretch>
            <a:fillRect/>
          </a:stretch>
        </p:blipFill>
        <p:spPr>
          <a:xfrm>
            <a:off x="4383084" y="4981578"/>
            <a:ext cx="2724153" cy="1787523"/>
          </a:xfrm>
          <a:prstGeom prst="rect">
            <a:avLst/>
          </a:prstGeom>
          <a:noFill/>
          <a:ln>
            <a:noFill/>
          </a:ln>
        </p:spPr>
      </p:pic>
      <p:sp>
        <p:nvSpPr>
          <p:cNvPr id="13" name="Text Box 38"/>
          <p:cNvSpPr txBox="1"/>
          <p:nvPr/>
        </p:nvSpPr>
        <p:spPr>
          <a:xfrm>
            <a:off x="5124453" y="6456358"/>
            <a:ext cx="1517647" cy="350836"/>
          </a:xfrm>
          <a:prstGeom prst="rect">
            <a:avLst/>
          </a:prstGeom>
          <a:noFill/>
          <a:ln>
            <a:noFill/>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pitchFamily="34"/>
                <a:ea typeface="新細明體" pitchFamily="18"/>
              </a:rPr>
              <a:t>Freeway</a:t>
            </a:r>
          </a:p>
        </p:txBody>
      </p:sp>
      <p:pic>
        <p:nvPicPr>
          <p:cNvPr id="14" name="Picture 14"/>
          <p:cNvPicPr>
            <a:picLocks noChangeAspect="1"/>
          </p:cNvPicPr>
          <p:nvPr/>
        </p:nvPicPr>
        <p:blipFill>
          <a:blip r:embed="rId6" cstate="print"/>
          <a:srcRect l="8737" t="34842" r="42317" b="28607"/>
          <a:stretch>
            <a:fillRect/>
          </a:stretch>
        </p:blipFill>
        <p:spPr>
          <a:xfrm>
            <a:off x="4392613" y="3344866"/>
            <a:ext cx="2654302" cy="1519239"/>
          </a:xfrm>
          <a:prstGeom prst="rect">
            <a:avLst/>
          </a:prstGeom>
          <a:noFill/>
          <a:ln>
            <a:noFill/>
          </a:ln>
        </p:spPr>
      </p:pic>
      <p:sp>
        <p:nvSpPr>
          <p:cNvPr id="15" name="Text Box 38"/>
          <p:cNvSpPr txBox="1"/>
          <p:nvPr/>
        </p:nvSpPr>
        <p:spPr>
          <a:xfrm>
            <a:off x="4443417" y="4518022"/>
            <a:ext cx="2279654" cy="350836"/>
          </a:xfrm>
          <a:prstGeom prst="rect">
            <a:avLst/>
          </a:prstGeom>
          <a:noFill/>
          <a:ln>
            <a:noFill/>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pitchFamily="34"/>
                <a:ea typeface="新細明體" pitchFamily="18"/>
              </a:rPr>
              <a:t>Mass Rapid Transit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47664" y="1611309"/>
            <a:ext cx="9259891" cy="4833939"/>
          </a:xfrm>
          <a:custGeom>
            <a:avLst/>
            <a:gdLst>
              <a:gd name="f0" fmla="val 10800000"/>
              <a:gd name="f1" fmla="val 5400000"/>
              <a:gd name="f2" fmla="val 16200000"/>
              <a:gd name="f3" fmla="val w"/>
              <a:gd name="f4" fmla="val h"/>
              <a:gd name="f5" fmla="val ss"/>
              <a:gd name="f6" fmla="val 0"/>
              <a:gd name="f7" fmla="*/ 5419351 1 1725033"/>
              <a:gd name="f8" fmla="val 45"/>
              <a:gd name="f9" fmla="val 1128"/>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a:solidFill>
              <a:srgbClr val="6087A8"/>
            </a:solidFill>
            <a:prstDash val="solid"/>
            <a:round/>
          </a:ln>
        </p:spPr>
        <p:txBody>
          <a:bodyPr vert="horz" wrap="non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3" name="Rectangle 3"/>
          <p:cNvSpPr/>
          <p:nvPr/>
        </p:nvSpPr>
        <p:spPr>
          <a:xfrm>
            <a:off x="142875" y="1308104"/>
            <a:ext cx="9099551" cy="681035"/>
          </a:xfrm>
          <a:prstGeom prst="rect">
            <a:avLst/>
          </a:prstGeom>
          <a:solidFill>
            <a:srgbClr val="CC6600"/>
          </a:solidFill>
          <a:ln>
            <a:noFill/>
            <a:prstDash val="solid"/>
          </a:ln>
        </p:spPr>
        <p:txBody>
          <a:bodyPr vert="horz" wrap="squar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4" name="Rectangle 4"/>
          <p:cNvSpPr/>
          <p:nvPr/>
        </p:nvSpPr>
        <p:spPr>
          <a:xfrm>
            <a:off x="203197" y="1344616"/>
            <a:ext cx="9142408" cy="519114"/>
          </a:xfrm>
          <a:prstGeom prst="rect">
            <a:avLst/>
          </a:prstGeom>
          <a:noFill/>
          <a:ln>
            <a:noFill/>
            <a:prstDash val="solid"/>
          </a:ln>
        </p:spPr>
        <p:txBody>
          <a:bodyPr vert="horz" wrap="square" lIns="91440" tIns="45720" rIns="91440" bIns="45720" anchor="t" anchorCtr="0" compatLnSpc="1">
            <a:spAutoFit/>
          </a:bodyPr>
          <a:lstStyle/>
          <a:p>
            <a:pPr marL="180978" marR="0" lvl="0" indent="-180978" algn="l"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alibri" pitchFamily="34"/>
                <a:ea typeface="標楷體" pitchFamily="65"/>
              </a:rPr>
              <a:t>ii.</a:t>
            </a:r>
            <a:r>
              <a:rPr lang="zh-TW" sz="2800" b="1" i="0" u="none" strike="noStrike" kern="1200" cap="none" spc="0" baseline="0" dirty="0">
                <a:solidFill>
                  <a:srgbClr val="FFFFFF"/>
                </a:solidFill>
                <a:uFillTx/>
                <a:latin typeface="Calibri" pitchFamily="34"/>
                <a:ea typeface="標楷體" pitchFamily="65"/>
              </a:rPr>
              <a:t>工程產業海外實績案例</a:t>
            </a:r>
            <a:r>
              <a:rPr lang="en-US" sz="2800" b="1" i="0" u="none" strike="noStrike" kern="1200" cap="none" spc="0" baseline="0" dirty="0">
                <a:solidFill>
                  <a:srgbClr val="FFFFFF"/>
                </a:solidFill>
                <a:uFillTx/>
                <a:latin typeface="Calibri" pitchFamily="34"/>
                <a:ea typeface="標楷體" pitchFamily="65"/>
              </a:rPr>
              <a:t> </a:t>
            </a:r>
            <a:r>
              <a:rPr lang="zh-TW" sz="2800" b="0" i="0" u="none" strike="noStrike" kern="1200" cap="none" spc="0" baseline="0" dirty="0">
                <a:solidFill>
                  <a:srgbClr val="FFFFFF"/>
                </a:solidFill>
                <a:uFillTx/>
                <a:latin typeface="Calibri" pitchFamily="34"/>
                <a:ea typeface="標楷體" pitchFamily="65"/>
              </a:rPr>
              <a:t>/</a:t>
            </a:r>
            <a:r>
              <a:rPr lang="zh-TW" sz="2800" b="1" i="0" u="none" strike="noStrike" kern="1200" cap="none" spc="0" baseline="0" dirty="0">
                <a:solidFill>
                  <a:srgbClr val="FFFFFF"/>
                </a:solidFill>
                <a:uFillTx/>
                <a:latin typeface="Calibri" pitchFamily="34"/>
                <a:ea typeface="標楷體" pitchFamily="65"/>
              </a:rPr>
              <a:t> </a:t>
            </a:r>
            <a:r>
              <a:rPr lang="en-US" sz="2600" b="1" i="0" u="none" strike="noStrike" kern="1200" cap="none" spc="0" baseline="0" dirty="0">
                <a:solidFill>
                  <a:srgbClr val="FFFFFF"/>
                </a:solidFill>
                <a:uFillTx/>
                <a:latin typeface="Calibri" pitchFamily="34"/>
                <a:ea typeface="標楷體" pitchFamily="65"/>
              </a:rPr>
              <a:t>Engineering Industry Foreign Cases</a:t>
            </a:r>
          </a:p>
        </p:txBody>
      </p:sp>
      <p:sp>
        <p:nvSpPr>
          <p:cNvPr id="5" name="Rectangle 39"/>
          <p:cNvSpPr/>
          <p:nvPr/>
        </p:nvSpPr>
        <p:spPr>
          <a:xfrm>
            <a:off x="3846515" y="5918197"/>
            <a:ext cx="2566985" cy="558798"/>
          </a:xfrm>
          <a:prstGeom prst="rect">
            <a:avLst/>
          </a:prstGeom>
          <a:noFill/>
          <a:ln>
            <a:noFill/>
            <a:prstDash val="solid"/>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10000"/>
                </a:solidFill>
                <a:uFillTx/>
                <a:latin typeface="Calibri" pitchFamily="34"/>
                <a:ea typeface="新細明體" pitchFamily="18"/>
              </a:rPr>
              <a:t>Indonesia</a:t>
            </a:r>
            <a:r>
              <a:rPr lang="zh-TW" sz="1800" b="1" i="0" u="none" strike="noStrike" kern="1200" cap="none" spc="0" baseline="0">
                <a:solidFill>
                  <a:srgbClr val="010000"/>
                </a:solidFill>
                <a:uFillTx/>
                <a:latin typeface="Calibri" pitchFamily="34"/>
                <a:ea typeface="新細明體" pitchFamily="18"/>
              </a:rPr>
              <a:t>：</a:t>
            </a:r>
            <a:r>
              <a:rPr lang="en-US" sz="1800" b="1" i="0" u="none" strike="noStrike" kern="1200" cap="none" spc="0" baseline="0">
                <a:solidFill>
                  <a:srgbClr val="010000"/>
                </a:solidFill>
                <a:uFillTx/>
                <a:latin typeface="Calibri" pitchFamily="34"/>
                <a:ea typeface="新細明體" pitchFamily="18"/>
              </a:rPr>
              <a:t>Highway Supervision Program</a:t>
            </a:r>
          </a:p>
        </p:txBody>
      </p:sp>
      <p:sp>
        <p:nvSpPr>
          <p:cNvPr id="6" name="Text Box 2"/>
          <p:cNvSpPr txBox="1"/>
          <p:nvPr/>
        </p:nvSpPr>
        <p:spPr>
          <a:xfrm>
            <a:off x="993779" y="1979611"/>
            <a:ext cx="6889747" cy="10985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4000"/>
              </a:spcBef>
              <a:spcAft>
                <a:spcPts val="0"/>
              </a:spcAft>
              <a:buNone/>
              <a:tabLst/>
              <a:defRPr sz="1800" b="0" i="0" u="none" strike="noStrike" kern="0" cap="none" spc="0" baseline="0">
                <a:solidFill>
                  <a:srgbClr val="000000"/>
                </a:solidFill>
                <a:uFillTx/>
              </a:defRPr>
            </a:pPr>
            <a:endParaRPr lang="en-GB" sz="6600" b="0" i="0" u="none" strike="noStrike" kern="1200" cap="none" spc="0" baseline="0">
              <a:solidFill>
                <a:srgbClr val="FF9900"/>
              </a:solidFill>
              <a:effectLst>
                <a:outerShdw dist="38096" dir="2700000">
                  <a:srgbClr val="C0C0C0"/>
                </a:outerShdw>
              </a:effectLst>
              <a:uFillTx/>
              <a:latin typeface="Arial"/>
              <a:ea typeface="新細明體" pitchFamily="18"/>
            </a:endParaRPr>
          </a:p>
        </p:txBody>
      </p:sp>
      <p:pic>
        <p:nvPicPr>
          <p:cNvPr id="7" name="Picture 4"/>
          <p:cNvPicPr>
            <a:picLocks noChangeAspect="1"/>
          </p:cNvPicPr>
          <p:nvPr/>
        </p:nvPicPr>
        <p:blipFill>
          <a:blip r:embed="rId3" cstate="print"/>
          <a:srcRect/>
          <a:stretch>
            <a:fillRect/>
          </a:stretch>
        </p:blipFill>
        <p:spPr>
          <a:xfrm>
            <a:off x="238128" y="2106613"/>
            <a:ext cx="8407395" cy="2990846"/>
          </a:xfrm>
          <a:prstGeom prst="rect">
            <a:avLst/>
          </a:prstGeom>
          <a:noFill/>
          <a:ln>
            <a:noFill/>
          </a:ln>
        </p:spPr>
      </p:pic>
      <p:pic>
        <p:nvPicPr>
          <p:cNvPr id="8" name="圖片 1"/>
          <p:cNvPicPr>
            <a:picLocks noChangeAspect="1"/>
          </p:cNvPicPr>
          <p:nvPr/>
        </p:nvPicPr>
        <p:blipFill>
          <a:blip r:embed="rId4" cstate="print"/>
          <a:srcRect l="7542"/>
          <a:stretch>
            <a:fillRect/>
          </a:stretch>
        </p:blipFill>
        <p:spPr>
          <a:xfrm>
            <a:off x="381003" y="2106613"/>
            <a:ext cx="8153403" cy="2890839"/>
          </a:xfrm>
          <a:prstGeom prst="rect">
            <a:avLst/>
          </a:prstGeom>
          <a:noFill/>
          <a:ln>
            <a:noFill/>
          </a:ln>
        </p:spPr>
      </p:pic>
      <p:grpSp>
        <p:nvGrpSpPr>
          <p:cNvPr id="9" name="Group 16"/>
          <p:cNvGrpSpPr/>
          <p:nvPr/>
        </p:nvGrpSpPr>
        <p:grpSpPr>
          <a:xfrm>
            <a:off x="4666887" y="2898538"/>
            <a:ext cx="330509" cy="401228"/>
            <a:chOff x="4666887" y="2898538"/>
            <a:chExt cx="330509" cy="401228"/>
          </a:xfrm>
        </p:grpSpPr>
        <p:sp>
          <p:nvSpPr>
            <p:cNvPr id="10" name="Flowchart: Decision 11"/>
            <p:cNvSpPr/>
            <p:nvPr/>
          </p:nvSpPr>
          <p:spPr>
            <a:xfrm flipV="1">
              <a:off x="4666887" y="2898538"/>
              <a:ext cx="330509" cy="114382"/>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F47E1C"/>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11" name="Right Triangle 12"/>
            <p:cNvSpPr/>
            <p:nvPr/>
          </p:nvSpPr>
          <p:spPr>
            <a:xfrm flipV="1">
              <a:off x="4832146" y="2955505"/>
              <a:ext cx="165250" cy="343146"/>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CD6209"/>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12" name="Right Triangle 12"/>
            <p:cNvSpPr/>
            <p:nvPr/>
          </p:nvSpPr>
          <p:spPr>
            <a:xfrm flipH="1" flipV="1">
              <a:off x="4667079" y="2956620"/>
              <a:ext cx="165250" cy="343146"/>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46D0A"/>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13" name="Group 32"/>
          <p:cNvGrpSpPr/>
          <p:nvPr/>
        </p:nvGrpSpPr>
        <p:grpSpPr>
          <a:xfrm>
            <a:off x="5929865" y="2989978"/>
            <a:ext cx="329641" cy="400150"/>
            <a:chOff x="5929865" y="2989978"/>
            <a:chExt cx="329641" cy="400150"/>
          </a:xfrm>
        </p:grpSpPr>
        <p:sp>
          <p:nvSpPr>
            <p:cNvPr id="14" name="Flowchart: Decision 33"/>
            <p:cNvSpPr/>
            <p:nvPr/>
          </p:nvSpPr>
          <p:spPr>
            <a:xfrm flipV="1">
              <a:off x="5929865" y="2989978"/>
              <a:ext cx="329641" cy="114071"/>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15" name="Right Triangle 12"/>
            <p:cNvSpPr/>
            <p:nvPr/>
          </p:nvSpPr>
          <p:spPr>
            <a:xfrm flipV="1">
              <a:off x="6094686" y="3046799"/>
              <a:ext cx="164820" cy="34222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16" name="Right Triangle 12"/>
            <p:cNvSpPr/>
            <p:nvPr/>
          </p:nvSpPr>
          <p:spPr>
            <a:xfrm flipH="1" flipV="1">
              <a:off x="5930057" y="3047905"/>
              <a:ext cx="164820" cy="34222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17" name="Group 49"/>
          <p:cNvGrpSpPr/>
          <p:nvPr/>
        </p:nvGrpSpPr>
        <p:grpSpPr>
          <a:xfrm>
            <a:off x="6363026" y="2662074"/>
            <a:ext cx="329641" cy="401905"/>
            <a:chOff x="6363026" y="2662074"/>
            <a:chExt cx="329641" cy="401905"/>
          </a:xfrm>
        </p:grpSpPr>
        <p:sp>
          <p:nvSpPr>
            <p:cNvPr id="18" name="Flowchart: Decision 50"/>
            <p:cNvSpPr/>
            <p:nvPr/>
          </p:nvSpPr>
          <p:spPr>
            <a:xfrm flipV="1">
              <a:off x="6363026" y="2662074"/>
              <a:ext cx="329641" cy="114574"/>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EA00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19" name="Right Triangle 12"/>
            <p:cNvSpPr/>
            <p:nvPr/>
          </p:nvSpPr>
          <p:spPr>
            <a:xfrm flipV="1">
              <a:off x="6527846" y="2719142"/>
              <a:ext cx="164820"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A800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20" name="Right Triangle 12"/>
            <p:cNvSpPr/>
            <p:nvPr/>
          </p:nvSpPr>
          <p:spPr>
            <a:xfrm flipH="1" flipV="1">
              <a:off x="6363209" y="2720257"/>
              <a:ext cx="164820"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C000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21" name="Group 61"/>
          <p:cNvGrpSpPr/>
          <p:nvPr/>
        </p:nvGrpSpPr>
        <p:grpSpPr>
          <a:xfrm>
            <a:off x="5492974" y="2942164"/>
            <a:ext cx="329641" cy="401403"/>
            <a:chOff x="5492974" y="2942164"/>
            <a:chExt cx="329641" cy="401403"/>
          </a:xfrm>
        </p:grpSpPr>
        <p:sp>
          <p:nvSpPr>
            <p:cNvPr id="22" name="Flowchart: Decision 62"/>
            <p:cNvSpPr/>
            <p:nvPr/>
          </p:nvSpPr>
          <p:spPr>
            <a:xfrm flipV="1">
              <a:off x="5492974" y="2942164"/>
              <a:ext cx="329641" cy="114428"/>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00C459"/>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23" name="Right Triangle 12"/>
            <p:cNvSpPr/>
            <p:nvPr/>
          </p:nvSpPr>
          <p:spPr>
            <a:xfrm flipV="1">
              <a:off x="5657795" y="2999158"/>
              <a:ext cx="164820"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009644"/>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24" name="Right Triangle 12"/>
            <p:cNvSpPr/>
            <p:nvPr/>
          </p:nvSpPr>
          <p:spPr>
            <a:xfrm flipH="1" flipV="1">
              <a:off x="5493157" y="3000274"/>
              <a:ext cx="164820"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00B05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25" name="Group 69"/>
          <p:cNvGrpSpPr/>
          <p:nvPr/>
        </p:nvGrpSpPr>
        <p:grpSpPr>
          <a:xfrm>
            <a:off x="4288590" y="3936830"/>
            <a:ext cx="329641" cy="401082"/>
            <a:chOff x="4288590" y="3936830"/>
            <a:chExt cx="329641" cy="401082"/>
          </a:xfrm>
        </p:grpSpPr>
        <p:sp>
          <p:nvSpPr>
            <p:cNvPr id="26" name="Flowchart: Decision 70"/>
            <p:cNvSpPr/>
            <p:nvPr/>
          </p:nvSpPr>
          <p:spPr>
            <a:xfrm flipV="1">
              <a:off x="4288590" y="3936830"/>
              <a:ext cx="329641" cy="114336"/>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FFC611"/>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27" name="Right Triangle 12"/>
            <p:cNvSpPr/>
            <p:nvPr/>
          </p:nvSpPr>
          <p:spPr>
            <a:xfrm flipV="1">
              <a:off x="4453411" y="3993779"/>
              <a:ext cx="164820" cy="343018"/>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CC9B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28" name="Right Triangle 12"/>
            <p:cNvSpPr/>
            <p:nvPr/>
          </p:nvSpPr>
          <p:spPr>
            <a:xfrm flipH="1" flipV="1">
              <a:off x="4288782" y="3994894"/>
              <a:ext cx="164820" cy="343018"/>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DEA9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29" name="Group 77"/>
          <p:cNvGrpSpPr/>
          <p:nvPr/>
        </p:nvGrpSpPr>
        <p:grpSpPr>
          <a:xfrm>
            <a:off x="2003130" y="3113888"/>
            <a:ext cx="329641" cy="401412"/>
            <a:chOff x="2003130" y="3113888"/>
            <a:chExt cx="329641" cy="401412"/>
          </a:xfrm>
        </p:grpSpPr>
        <p:sp>
          <p:nvSpPr>
            <p:cNvPr id="30" name="Flowchart: Decision 78"/>
            <p:cNvSpPr/>
            <p:nvPr/>
          </p:nvSpPr>
          <p:spPr>
            <a:xfrm flipV="1">
              <a:off x="2003130" y="3113888"/>
              <a:ext cx="329641" cy="114428"/>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8C3EC6"/>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31" name="Right Triangle 12"/>
            <p:cNvSpPr/>
            <p:nvPr/>
          </p:nvSpPr>
          <p:spPr>
            <a:xfrm flipV="1">
              <a:off x="2167941" y="3170883"/>
              <a:ext cx="164820"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57257D"/>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32" name="Right Triangle 12"/>
            <p:cNvSpPr/>
            <p:nvPr/>
          </p:nvSpPr>
          <p:spPr>
            <a:xfrm flipH="1" flipV="1">
              <a:off x="2003313" y="3172007"/>
              <a:ext cx="164820"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7030A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33" name="Group 24"/>
          <p:cNvGrpSpPr/>
          <p:nvPr/>
        </p:nvGrpSpPr>
        <p:grpSpPr>
          <a:xfrm>
            <a:off x="6209681" y="3052011"/>
            <a:ext cx="329641" cy="401905"/>
            <a:chOff x="6209681" y="3052011"/>
            <a:chExt cx="329641" cy="401905"/>
          </a:xfrm>
        </p:grpSpPr>
        <p:sp>
          <p:nvSpPr>
            <p:cNvPr id="34" name="Flowchart: Decision 25"/>
            <p:cNvSpPr/>
            <p:nvPr/>
          </p:nvSpPr>
          <p:spPr>
            <a:xfrm flipV="1">
              <a:off x="6209681" y="3052011"/>
              <a:ext cx="329641" cy="114574"/>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35" name="Right Triangle 12"/>
            <p:cNvSpPr/>
            <p:nvPr/>
          </p:nvSpPr>
          <p:spPr>
            <a:xfrm flipV="1">
              <a:off x="6374501" y="3109078"/>
              <a:ext cx="164820"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36" name="Right Triangle 12"/>
            <p:cNvSpPr/>
            <p:nvPr/>
          </p:nvSpPr>
          <p:spPr>
            <a:xfrm flipH="1" flipV="1">
              <a:off x="6209864" y="3110194"/>
              <a:ext cx="164820"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37" name="Group 36"/>
          <p:cNvGrpSpPr/>
          <p:nvPr/>
        </p:nvGrpSpPr>
        <p:grpSpPr>
          <a:xfrm>
            <a:off x="6099669" y="3060862"/>
            <a:ext cx="329641" cy="402354"/>
            <a:chOff x="6099669" y="3060862"/>
            <a:chExt cx="329641" cy="402354"/>
          </a:xfrm>
        </p:grpSpPr>
        <p:sp>
          <p:nvSpPr>
            <p:cNvPr id="38" name="Flowchart: Decision 37"/>
            <p:cNvSpPr/>
            <p:nvPr/>
          </p:nvSpPr>
          <p:spPr>
            <a:xfrm flipV="1">
              <a:off x="6099669" y="3060862"/>
              <a:ext cx="329641" cy="114702"/>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39" name="Right Triangle 12"/>
            <p:cNvSpPr/>
            <p:nvPr/>
          </p:nvSpPr>
          <p:spPr>
            <a:xfrm flipV="1">
              <a:off x="6264490" y="3117994"/>
              <a:ext cx="164820" cy="344107"/>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40" name="Right Triangle 12"/>
            <p:cNvSpPr/>
            <p:nvPr/>
          </p:nvSpPr>
          <p:spPr>
            <a:xfrm flipH="1" flipV="1">
              <a:off x="6099861" y="3119109"/>
              <a:ext cx="164820" cy="344107"/>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41" name="Group 28"/>
          <p:cNvGrpSpPr/>
          <p:nvPr/>
        </p:nvGrpSpPr>
        <p:grpSpPr>
          <a:xfrm>
            <a:off x="6390311" y="3326194"/>
            <a:ext cx="329778" cy="401914"/>
            <a:chOff x="6390311" y="3326194"/>
            <a:chExt cx="329778" cy="401914"/>
          </a:xfrm>
        </p:grpSpPr>
        <p:sp>
          <p:nvSpPr>
            <p:cNvPr id="42" name="Flowchart: Decision 29"/>
            <p:cNvSpPr/>
            <p:nvPr/>
          </p:nvSpPr>
          <p:spPr>
            <a:xfrm flipV="1">
              <a:off x="6390311" y="3326194"/>
              <a:ext cx="329778" cy="114574"/>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43" name="Right Triangle 12"/>
            <p:cNvSpPr/>
            <p:nvPr/>
          </p:nvSpPr>
          <p:spPr>
            <a:xfrm flipV="1">
              <a:off x="6555205" y="3383261"/>
              <a:ext cx="164884"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44" name="Right Triangle 12"/>
            <p:cNvSpPr/>
            <p:nvPr/>
          </p:nvSpPr>
          <p:spPr>
            <a:xfrm flipH="1" flipV="1">
              <a:off x="6390494" y="3384386"/>
              <a:ext cx="164884"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45" name="Group 93"/>
          <p:cNvGrpSpPr/>
          <p:nvPr/>
        </p:nvGrpSpPr>
        <p:grpSpPr>
          <a:xfrm>
            <a:off x="6638516" y="3161382"/>
            <a:ext cx="329641" cy="401412"/>
            <a:chOff x="6638516" y="3161382"/>
            <a:chExt cx="329641" cy="401412"/>
          </a:xfrm>
        </p:grpSpPr>
        <p:sp>
          <p:nvSpPr>
            <p:cNvPr id="46" name="Flowchart: Decision 94"/>
            <p:cNvSpPr/>
            <p:nvPr/>
          </p:nvSpPr>
          <p:spPr>
            <a:xfrm flipV="1">
              <a:off x="6638516" y="3161382"/>
              <a:ext cx="329641" cy="114437"/>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47" name="Right Triangle 12"/>
            <p:cNvSpPr/>
            <p:nvPr/>
          </p:nvSpPr>
          <p:spPr>
            <a:xfrm flipV="1">
              <a:off x="6803337" y="3218377"/>
              <a:ext cx="164820" cy="34330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48" name="Right Triangle 12"/>
            <p:cNvSpPr/>
            <p:nvPr/>
          </p:nvSpPr>
          <p:spPr>
            <a:xfrm flipH="1" flipV="1">
              <a:off x="6638699" y="3219492"/>
              <a:ext cx="164820" cy="34330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49" name="Group 40"/>
          <p:cNvGrpSpPr/>
          <p:nvPr/>
        </p:nvGrpSpPr>
        <p:grpSpPr>
          <a:xfrm>
            <a:off x="6161931" y="3344097"/>
            <a:ext cx="329641" cy="401413"/>
            <a:chOff x="6161931" y="3344097"/>
            <a:chExt cx="329641" cy="401413"/>
          </a:xfrm>
        </p:grpSpPr>
        <p:sp>
          <p:nvSpPr>
            <p:cNvPr id="50" name="Flowchart: Decision 42"/>
            <p:cNvSpPr/>
            <p:nvPr/>
          </p:nvSpPr>
          <p:spPr>
            <a:xfrm flipV="1">
              <a:off x="6161931" y="3344097"/>
              <a:ext cx="329641" cy="114428"/>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51" name="Right Triangle 12"/>
            <p:cNvSpPr/>
            <p:nvPr/>
          </p:nvSpPr>
          <p:spPr>
            <a:xfrm flipV="1">
              <a:off x="6326751" y="3401092"/>
              <a:ext cx="164820"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52" name="Right Triangle 12"/>
            <p:cNvSpPr/>
            <p:nvPr/>
          </p:nvSpPr>
          <p:spPr>
            <a:xfrm flipH="1" flipV="1">
              <a:off x="6162114" y="3402217"/>
              <a:ext cx="164820"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53" name="Group 97"/>
          <p:cNvGrpSpPr/>
          <p:nvPr/>
        </p:nvGrpSpPr>
        <p:grpSpPr>
          <a:xfrm>
            <a:off x="6324017" y="3544378"/>
            <a:ext cx="329778" cy="401404"/>
            <a:chOff x="6324017" y="3544378"/>
            <a:chExt cx="329778" cy="401404"/>
          </a:xfrm>
        </p:grpSpPr>
        <p:sp>
          <p:nvSpPr>
            <p:cNvPr id="54" name="Flowchart: Decision 98"/>
            <p:cNvSpPr/>
            <p:nvPr/>
          </p:nvSpPr>
          <p:spPr>
            <a:xfrm flipV="1">
              <a:off x="6324017" y="3544378"/>
              <a:ext cx="329778" cy="114428"/>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96CFDE"/>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55" name="Right Triangle 12"/>
            <p:cNvSpPr/>
            <p:nvPr/>
          </p:nvSpPr>
          <p:spPr>
            <a:xfrm flipV="1">
              <a:off x="6488902" y="3601373"/>
              <a:ext cx="164884"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358DA5"/>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56" name="Right Triangle 12"/>
            <p:cNvSpPr/>
            <p:nvPr/>
          </p:nvSpPr>
          <p:spPr>
            <a:xfrm flipH="1" flipV="1">
              <a:off x="6324200" y="3602489"/>
              <a:ext cx="164884" cy="343293"/>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E2F4FF"/>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57" name="Group 89"/>
          <p:cNvGrpSpPr/>
          <p:nvPr/>
        </p:nvGrpSpPr>
        <p:grpSpPr>
          <a:xfrm>
            <a:off x="1712726" y="3006446"/>
            <a:ext cx="329641" cy="401229"/>
            <a:chOff x="1712726" y="3006446"/>
            <a:chExt cx="329641" cy="401229"/>
          </a:xfrm>
        </p:grpSpPr>
        <p:sp>
          <p:nvSpPr>
            <p:cNvPr id="58" name="Flowchart: Decision 90"/>
            <p:cNvSpPr/>
            <p:nvPr/>
          </p:nvSpPr>
          <p:spPr>
            <a:xfrm flipV="1">
              <a:off x="1712726" y="3006446"/>
              <a:ext cx="329641" cy="114382"/>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8C3EC6"/>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59" name="Right Triangle 12"/>
            <p:cNvSpPr/>
            <p:nvPr/>
          </p:nvSpPr>
          <p:spPr>
            <a:xfrm flipV="1">
              <a:off x="1877537" y="3063413"/>
              <a:ext cx="164820" cy="343146"/>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57257D"/>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60" name="Right Triangle 12"/>
            <p:cNvSpPr/>
            <p:nvPr/>
          </p:nvSpPr>
          <p:spPr>
            <a:xfrm flipH="1" flipV="1">
              <a:off x="1712908" y="3064529"/>
              <a:ext cx="164820" cy="343146"/>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7030A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61" name="Group 105"/>
          <p:cNvGrpSpPr/>
          <p:nvPr/>
        </p:nvGrpSpPr>
        <p:grpSpPr>
          <a:xfrm>
            <a:off x="1319707" y="3161382"/>
            <a:ext cx="329641" cy="401412"/>
            <a:chOff x="1319707" y="3161382"/>
            <a:chExt cx="329641" cy="401412"/>
          </a:xfrm>
        </p:grpSpPr>
        <p:sp>
          <p:nvSpPr>
            <p:cNvPr id="62" name="Flowchart: Decision 106"/>
            <p:cNvSpPr/>
            <p:nvPr/>
          </p:nvSpPr>
          <p:spPr>
            <a:xfrm flipV="1">
              <a:off x="1319707" y="3161382"/>
              <a:ext cx="329641" cy="114437"/>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8C3EC6"/>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63" name="Right Triangle 12"/>
            <p:cNvSpPr/>
            <p:nvPr/>
          </p:nvSpPr>
          <p:spPr>
            <a:xfrm flipV="1">
              <a:off x="1484528" y="3218377"/>
              <a:ext cx="164820" cy="34330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57257D"/>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64" name="Right Triangle 12"/>
            <p:cNvSpPr/>
            <p:nvPr/>
          </p:nvSpPr>
          <p:spPr>
            <a:xfrm flipH="1" flipV="1">
              <a:off x="1319890" y="3219492"/>
              <a:ext cx="164820" cy="34330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7030A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65" name="Group 101"/>
          <p:cNvGrpSpPr/>
          <p:nvPr/>
        </p:nvGrpSpPr>
        <p:grpSpPr>
          <a:xfrm>
            <a:off x="1440865" y="3423477"/>
            <a:ext cx="329778" cy="401905"/>
            <a:chOff x="1440865" y="3423477"/>
            <a:chExt cx="329778" cy="401905"/>
          </a:xfrm>
        </p:grpSpPr>
        <p:sp>
          <p:nvSpPr>
            <p:cNvPr id="66" name="Flowchart: Decision 102"/>
            <p:cNvSpPr/>
            <p:nvPr/>
          </p:nvSpPr>
          <p:spPr>
            <a:xfrm flipV="1">
              <a:off x="1440865" y="3423477"/>
              <a:ext cx="329778" cy="114574"/>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8C3EC6"/>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67" name="Right Triangle 12"/>
            <p:cNvSpPr/>
            <p:nvPr/>
          </p:nvSpPr>
          <p:spPr>
            <a:xfrm flipV="1">
              <a:off x="1605759" y="3480544"/>
              <a:ext cx="164884"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57257D"/>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68" name="Right Triangle 12"/>
            <p:cNvSpPr/>
            <p:nvPr/>
          </p:nvSpPr>
          <p:spPr>
            <a:xfrm flipH="1" flipV="1">
              <a:off x="1441048" y="3481660"/>
              <a:ext cx="164884" cy="343722"/>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7030A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grpSp>
        <p:nvGrpSpPr>
          <p:cNvPr id="69" name="Group 109"/>
          <p:cNvGrpSpPr/>
          <p:nvPr/>
        </p:nvGrpSpPr>
        <p:grpSpPr>
          <a:xfrm>
            <a:off x="4752127" y="3195169"/>
            <a:ext cx="329641" cy="400964"/>
            <a:chOff x="4752127" y="3195169"/>
            <a:chExt cx="329641" cy="400964"/>
          </a:xfrm>
        </p:grpSpPr>
        <p:sp>
          <p:nvSpPr>
            <p:cNvPr id="70" name="Flowchart: Decision 110"/>
            <p:cNvSpPr/>
            <p:nvPr/>
          </p:nvSpPr>
          <p:spPr>
            <a:xfrm flipV="1">
              <a:off x="4752127" y="3195169"/>
              <a:ext cx="329641" cy="114309"/>
            </a:xfrm>
            <a:custGeom>
              <a:avLst/>
              <a:gdLst>
                <a:gd name="f0" fmla="val w"/>
                <a:gd name="f1" fmla="val h"/>
                <a:gd name="f2" fmla="val 0"/>
                <a:gd name="f3" fmla="val 2"/>
                <a:gd name="f4" fmla="val 1"/>
                <a:gd name="f5" fmla="*/ f0 1 2"/>
                <a:gd name="f6" fmla="*/ f1 1 2"/>
                <a:gd name="f7" fmla="+- f3 0 f2"/>
                <a:gd name="f8" fmla="*/ f7 1 2"/>
                <a:gd name="f9" fmla="*/ f7 1 4"/>
                <a:gd name="f10" fmla="*/ f7 3 1"/>
                <a:gd name="f11" fmla="*/ f10 1 4"/>
                <a:gd name="f12" fmla="*/ f9 1 f8"/>
                <a:gd name="f13" fmla="*/ f11 1 f8"/>
                <a:gd name="f14" fmla="*/ f12 f5 1"/>
                <a:gd name="f15" fmla="*/ f12 f6 1"/>
                <a:gd name="f16" fmla="*/ f13 f5 1"/>
                <a:gd name="f17" fmla="*/ f13 f6 1"/>
              </a:gdLst>
              <a:ahLst/>
              <a:cxnLst>
                <a:cxn ang="3cd4">
                  <a:pos x="hc" y="t"/>
                </a:cxn>
                <a:cxn ang="0">
                  <a:pos x="r" y="vc"/>
                </a:cxn>
                <a:cxn ang="cd4">
                  <a:pos x="hc" y="b"/>
                </a:cxn>
                <a:cxn ang="cd2">
                  <a:pos x="l" y="vc"/>
                </a:cxn>
              </a:cxnLst>
              <a:rect l="f14" t="f15" r="f16" b="f17"/>
              <a:pathLst>
                <a:path w="2" h="2">
                  <a:moveTo>
                    <a:pt x="f2" y="f4"/>
                  </a:moveTo>
                  <a:lnTo>
                    <a:pt x="f4" y="f2"/>
                  </a:lnTo>
                  <a:lnTo>
                    <a:pt x="f3" y="f4"/>
                  </a:lnTo>
                  <a:lnTo>
                    <a:pt x="f4" y="f3"/>
                  </a:lnTo>
                  <a:close/>
                </a:path>
              </a:pathLst>
            </a:custGeom>
            <a:solidFill>
              <a:srgbClr val="FFC611"/>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71" name="Right Triangle 12"/>
            <p:cNvSpPr/>
            <p:nvPr/>
          </p:nvSpPr>
          <p:spPr>
            <a:xfrm flipV="1">
              <a:off x="4916948" y="3252100"/>
              <a:ext cx="164820" cy="342918"/>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CC9B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sp>
          <p:nvSpPr>
            <p:cNvPr id="72" name="Right Triangle 12"/>
            <p:cNvSpPr/>
            <p:nvPr/>
          </p:nvSpPr>
          <p:spPr>
            <a:xfrm flipH="1" flipV="1">
              <a:off x="4752319" y="3253215"/>
              <a:ext cx="164820" cy="342918"/>
            </a:xfrm>
            <a:custGeom>
              <a:avLst/>
              <a:gdLst>
                <a:gd name="f0" fmla="val 10800000"/>
                <a:gd name="f1" fmla="val 5400000"/>
                <a:gd name="f2" fmla="val 180"/>
                <a:gd name="f3" fmla="val w"/>
                <a:gd name="f4" fmla="val h"/>
                <a:gd name="f5" fmla="val 0"/>
                <a:gd name="f6" fmla="val 1368152"/>
                <a:gd name="f7" fmla="val 3240360"/>
                <a:gd name="f8" fmla="val 7409"/>
                <a:gd name="f9" fmla="val 2701730"/>
                <a:gd name="f10" fmla="val 2927"/>
                <a:gd name="f11" fmla="val 1805386"/>
                <a:gd name="f12" fmla="val 4482"/>
                <a:gd name="f13" fmla="val 896344"/>
                <a:gd name="f14" fmla="+- 0 0 -90"/>
                <a:gd name="f15" fmla="*/ f3 1 1368152"/>
                <a:gd name="f16" fmla="*/ f4 1 3240360"/>
                <a:gd name="f17" fmla="+- f7 0 f5"/>
                <a:gd name="f18" fmla="+- f6 0 f5"/>
                <a:gd name="f19" fmla="*/ f14 f0 1"/>
                <a:gd name="f20" fmla="*/ f18 1 1368152"/>
                <a:gd name="f21" fmla="*/ f17 1 3240360"/>
                <a:gd name="f22" fmla="*/ 0 f18 1"/>
                <a:gd name="f23" fmla="*/ 3240360 f17 1"/>
                <a:gd name="f24" fmla="*/ 0 f17 1"/>
                <a:gd name="f25" fmla="*/ 1368152 f18 1"/>
                <a:gd name="f26" fmla="*/ 7409 f18 1"/>
                <a:gd name="f27" fmla="*/ 2701730 f17 1"/>
                <a:gd name="f28" fmla="*/ f19 1 f2"/>
                <a:gd name="f29" fmla="*/ f22 1 1368152"/>
                <a:gd name="f30" fmla="*/ f23 1 3240360"/>
                <a:gd name="f31" fmla="*/ f24 1 3240360"/>
                <a:gd name="f32" fmla="*/ f25 1 1368152"/>
                <a:gd name="f33" fmla="*/ f26 1 1368152"/>
                <a:gd name="f34" fmla="*/ f27 1 3240360"/>
                <a:gd name="f35" fmla="*/ f5 1 f20"/>
                <a:gd name="f36" fmla="*/ f6 1 f20"/>
                <a:gd name="f37" fmla="*/ f5 1 f21"/>
                <a:gd name="f38" fmla="*/ f7 1 f21"/>
                <a:gd name="f39" fmla="+- f28 0 f1"/>
                <a:gd name="f40" fmla="*/ f33 1 f20"/>
                <a:gd name="f41" fmla="*/ f34 1 f21"/>
                <a:gd name="f42" fmla="*/ f29 1 f20"/>
                <a:gd name="f43" fmla="*/ f31 1 f21"/>
                <a:gd name="f44" fmla="*/ f32 1 f20"/>
                <a:gd name="f45" fmla="*/ f30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5"/>
                </a:cxn>
                <a:cxn ang="f39">
                  <a:pos x="f50" y="f51"/>
                </a:cxn>
              </a:cxnLst>
              <a:rect l="f46" t="f49" r="f47" b="f48"/>
              <a:pathLst>
                <a:path w="1368152" h="3240360">
                  <a:moveTo>
                    <a:pt x="f8" y="f9"/>
                  </a:moveTo>
                  <a:cubicBezTo>
                    <a:pt x="f10" y="f11"/>
                    <a:pt x="f12" y="f13"/>
                    <a:pt x="f5" y="f5"/>
                  </a:cubicBezTo>
                  <a:lnTo>
                    <a:pt x="f6" y="f7"/>
                  </a:lnTo>
                  <a:lnTo>
                    <a:pt x="f8" y="f9"/>
                  </a:lnTo>
                  <a:close/>
                </a:path>
              </a:pathLst>
            </a:custGeom>
            <a:solidFill>
              <a:srgbClr val="DEA900"/>
            </a:solidFill>
            <a:ln>
              <a:noFill/>
              <a:prstDash val="solid"/>
            </a:ln>
            <a:effectLst>
              <a:outerShdw dir="16200000" algn="tl">
                <a:srgbClr val="000000">
                  <a:alpha val="60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標楷體"/>
              </a:endParaRPr>
            </a:p>
          </p:txBody>
        </p:sp>
      </p:grpSp>
      <p:sp>
        <p:nvSpPr>
          <p:cNvPr id="73" name="Line 32"/>
          <p:cNvSpPr/>
          <p:nvPr/>
        </p:nvSpPr>
        <p:spPr>
          <a:xfrm>
            <a:off x="6805614" y="3544891"/>
            <a:ext cx="457200" cy="140176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CCECFF"/>
            </a:solidFill>
            <a:prstDash val="solid"/>
            <a:round/>
          </a:ln>
          <a:effectLst>
            <a:outerShdw dist="17962" dir="2700000" algn="tl">
              <a:srgbClr val="7A8E99"/>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99"/>
              </a:solidFill>
              <a:uFillTx/>
              <a:latin typeface="Arial"/>
              <a:ea typeface="新細明體"/>
            </a:endParaRPr>
          </a:p>
        </p:txBody>
      </p:sp>
      <p:pic>
        <p:nvPicPr>
          <p:cNvPr id="74" name="Picture 4"/>
          <p:cNvPicPr>
            <a:picLocks noChangeAspect="1"/>
          </p:cNvPicPr>
          <p:nvPr/>
        </p:nvPicPr>
        <p:blipFill>
          <a:blip r:embed="rId5" cstate="print"/>
          <a:srcRect/>
          <a:stretch>
            <a:fillRect/>
          </a:stretch>
        </p:blipFill>
        <p:spPr>
          <a:xfrm>
            <a:off x="3905246" y="4598983"/>
            <a:ext cx="2374897" cy="1317622"/>
          </a:xfrm>
          <a:prstGeom prst="rect">
            <a:avLst/>
          </a:prstGeom>
          <a:noFill/>
          <a:ln>
            <a:noFill/>
          </a:ln>
          <a:effectLst>
            <a:outerShdw dist="35924" dir="2700000" algn="tl">
              <a:srgbClr val="808080"/>
            </a:outerShdw>
          </a:effectLst>
        </p:spPr>
      </p:pic>
      <p:pic>
        <p:nvPicPr>
          <p:cNvPr id="75" name="Picture 2" descr="D:\A02-FHI\01 - Sales &amp; Marketing Materials\06 - Exhibits\2014\PEWP2014\動格\No 3 - Petron 全景照.jpg"/>
          <p:cNvPicPr>
            <a:picLocks noChangeAspect="1"/>
          </p:cNvPicPr>
          <p:nvPr/>
        </p:nvPicPr>
        <p:blipFill>
          <a:blip r:embed="rId6" cstate="print"/>
          <a:srcRect/>
          <a:stretch>
            <a:fillRect/>
          </a:stretch>
        </p:blipFill>
        <p:spPr>
          <a:xfrm>
            <a:off x="6586542" y="4611684"/>
            <a:ext cx="2519364" cy="1327151"/>
          </a:xfrm>
          <a:prstGeom prst="rect">
            <a:avLst/>
          </a:prstGeom>
          <a:noFill/>
          <a:ln>
            <a:noFill/>
          </a:ln>
          <a:effectLst>
            <a:outerShdw dist="35924" dir="2700000" algn="tl">
              <a:srgbClr val="808080"/>
            </a:outerShdw>
          </a:effectLst>
        </p:spPr>
      </p:pic>
      <p:pic>
        <p:nvPicPr>
          <p:cNvPr id="76" name="圖片 2"/>
          <p:cNvPicPr>
            <a:picLocks noChangeAspect="1"/>
          </p:cNvPicPr>
          <p:nvPr/>
        </p:nvPicPr>
        <p:blipFill>
          <a:blip r:embed="rId7" cstate="print"/>
          <a:srcRect/>
          <a:stretch>
            <a:fillRect/>
          </a:stretch>
        </p:blipFill>
        <p:spPr>
          <a:xfrm>
            <a:off x="539752" y="4973641"/>
            <a:ext cx="3241676" cy="925509"/>
          </a:xfrm>
          <a:prstGeom prst="rect">
            <a:avLst/>
          </a:prstGeom>
          <a:noFill/>
          <a:ln>
            <a:noFill/>
          </a:ln>
          <a:effectLst>
            <a:outerShdw dist="35924" dir="2700000" algn="tl">
              <a:srgbClr val="808080"/>
            </a:outerShdw>
          </a:effectLst>
        </p:spPr>
      </p:pic>
      <p:sp>
        <p:nvSpPr>
          <p:cNvPr id="77" name="Text Box 38"/>
          <p:cNvSpPr txBox="1"/>
          <p:nvPr/>
        </p:nvSpPr>
        <p:spPr>
          <a:xfrm>
            <a:off x="6515099" y="5913433"/>
            <a:ext cx="2660647" cy="558798"/>
          </a:xfrm>
          <a:prstGeom prst="rect">
            <a:avLst/>
          </a:prstGeom>
          <a:noFill/>
          <a:ln>
            <a:noFill/>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10000"/>
                </a:solidFill>
                <a:uFillTx/>
                <a:latin typeface="Calibri" pitchFamily="34"/>
                <a:ea typeface="新細明體" pitchFamily="18"/>
              </a:rPr>
              <a:t>Philippines</a:t>
            </a:r>
            <a:r>
              <a:rPr lang="zh-TW" sz="1800" b="1" i="0" u="none" strike="noStrike" kern="1200" cap="none" spc="0" baseline="0">
                <a:solidFill>
                  <a:srgbClr val="010000"/>
                </a:solidFill>
                <a:uFillTx/>
                <a:latin typeface="Calibri" pitchFamily="34"/>
                <a:ea typeface="新細明體" pitchFamily="18"/>
              </a:rPr>
              <a:t>：</a:t>
            </a:r>
            <a:r>
              <a:rPr lang="en-US" sz="1800" b="1" i="0" u="none" strike="noStrike" kern="1200" cap="none" spc="0" baseline="0">
                <a:solidFill>
                  <a:srgbClr val="010000"/>
                </a:solidFill>
                <a:uFillTx/>
                <a:latin typeface="Calibri" pitchFamily="34"/>
                <a:ea typeface="新細明體" pitchFamily="18"/>
              </a:rPr>
              <a:t>Power Plant EPC Turnkey</a:t>
            </a:r>
          </a:p>
        </p:txBody>
      </p:sp>
      <p:sp>
        <p:nvSpPr>
          <p:cNvPr id="78" name="Line 40"/>
          <p:cNvSpPr/>
          <p:nvPr/>
        </p:nvSpPr>
        <p:spPr>
          <a:xfrm flipH="1" flipV="1">
            <a:off x="2740027" y="3144841"/>
            <a:ext cx="2020888" cy="476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F3300"/>
            </a:solidFill>
            <a:prstDash val="solid"/>
            <a:round/>
          </a:ln>
          <a:effectLst>
            <a:outerShdw dist="17962" dir="2700000" algn="tl">
              <a:srgbClr val="991F00"/>
            </a:outerShdw>
          </a:effectLst>
        </p:spPr>
        <p:txBody>
          <a:bodyPr vert="horz" wrap="square" lIns="91440" tIns="45720" rIns="91440" bIns="45720" anchor="t"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79" name="Line 41"/>
          <p:cNvSpPr/>
          <p:nvPr/>
        </p:nvSpPr>
        <p:spPr>
          <a:xfrm flipH="1">
            <a:off x="1947864" y="3143250"/>
            <a:ext cx="788990" cy="181769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F3300"/>
            </a:solidFill>
            <a:prstDash val="solid"/>
            <a:round/>
          </a:ln>
          <a:effectLst>
            <a:outerShdw dist="17962" dir="2700000" algn="tl">
              <a:srgbClr val="991F00"/>
            </a:outerShdw>
          </a:effectLst>
        </p:spPr>
        <p:txBody>
          <a:bodyPr vert="horz" wrap="square" lIns="91440" tIns="45720" rIns="91440" bIns="45720" anchor="t"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80" name="Rectangle 42"/>
          <p:cNvSpPr/>
          <p:nvPr/>
        </p:nvSpPr>
        <p:spPr>
          <a:xfrm>
            <a:off x="525459" y="5932490"/>
            <a:ext cx="3394079" cy="558798"/>
          </a:xfrm>
          <a:prstGeom prst="rect">
            <a:avLst/>
          </a:prstGeom>
          <a:noFill/>
          <a:ln>
            <a:noFill/>
            <a:prstDash val="solid"/>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10000"/>
                </a:solidFill>
                <a:uFillTx/>
                <a:latin typeface="Calibri" pitchFamily="34"/>
                <a:ea typeface="新細明體" pitchFamily="18"/>
              </a:rPr>
              <a:t>Qatar</a:t>
            </a:r>
            <a:r>
              <a:rPr lang="zh-TW" sz="1800" b="1" i="0" u="none" strike="noStrike" kern="1200" cap="none" spc="0" baseline="0" dirty="0">
                <a:solidFill>
                  <a:srgbClr val="010000"/>
                </a:solidFill>
                <a:uFillTx/>
                <a:latin typeface="Calibri" pitchFamily="34"/>
                <a:ea typeface="新細明體" pitchFamily="18"/>
              </a:rPr>
              <a:t>：</a:t>
            </a:r>
            <a:r>
              <a:rPr lang="en-US" sz="1800" b="1" i="0" u="none" strike="noStrike" kern="1200" cap="none" spc="0" baseline="0" dirty="0">
                <a:solidFill>
                  <a:srgbClr val="010000"/>
                </a:solidFill>
                <a:uFillTx/>
                <a:latin typeface="Calibri" pitchFamily="34"/>
                <a:ea typeface="新細明體" pitchFamily="18"/>
              </a:rPr>
              <a:t>Petrochemical Plant EPC Project</a:t>
            </a:r>
          </a:p>
        </p:txBody>
      </p:sp>
      <p:sp>
        <p:nvSpPr>
          <p:cNvPr id="81" name="Line 34"/>
          <p:cNvSpPr/>
          <p:nvPr/>
        </p:nvSpPr>
        <p:spPr>
          <a:xfrm flipH="1">
            <a:off x="6267453" y="3889372"/>
            <a:ext cx="217490" cy="67786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CCECFF"/>
            </a:solidFill>
            <a:prstDash val="solid"/>
            <a:round/>
          </a:ln>
          <a:effectLst>
            <a:outerShdw dist="17962" dir="2700000" algn="tl">
              <a:srgbClr val="7A8E99"/>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99"/>
              </a:solidFill>
              <a:uFillTx/>
              <a:latin typeface="Arial"/>
              <a:ea typeface="新細明體"/>
            </a:endParaRPr>
          </a:p>
        </p:txBody>
      </p:sp>
      <p:sp>
        <p:nvSpPr>
          <p:cNvPr id="82" name="Line 35"/>
          <p:cNvSpPr/>
          <p:nvPr/>
        </p:nvSpPr>
        <p:spPr>
          <a:xfrm flipV="1">
            <a:off x="6124578" y="2106613"/>
            <a:ext cx="215898" cy="95567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CCECFF"/>
            </a:solidFill>
            <a:prstDash val="solid"/>
            <a:round/>
          </a:ln>
          <a:effectLst>
            <a:outerShdw dist="17962" dir="2700000" algn="tl">
              <a:srgbClr val="7A8E99"/>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99"/>
              </a:solidFill>
              <a:uFillTx/>
              <a:latin typeface="Arial"/>
              <a:ea typeface="新細明體"/>
            </a:endParaRPr>
          </a:p>
        </p:txBody>
      </p:sp>
      <p:sp>
        <p:nvSpPr>
          <p:cNvPr id="83" name="Line 36"/>
          <p:cNvSpPr/>
          <p:nvPr/>
        </p:nvSpPr>
        <p:spPr>
          <a:xfrm>
            <a:off x="6340477" y="2106613"/>
            <a:ext cx="139858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CCECFF"/>
            </a:solidFill>
            <a:prstDash val="solid"/>
            <a:round/>
          </a:ln>
          <a:effectLst>
            <a:outerShdw dist="17962" dir="2700000" algn="tl">
              <a:srgbClr val="7A8E99"/>
            </a:outerShdw>
          </a:effectLst>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99"/>
              </a:solidFill>
              <a:uFillTx/>
              <a:latin typeface="Arial"/>
              <a:ea typeface="新細明體"/>
            </a:endParaRPr>
          </a:p>
        </p:txBody>
      </p:sp>
      <p:pic>
        <p:nvPicPr>
          <p:cNvPr id="84" name="Picture 36" descr="MAA(緬甸)M_Tower"/>
          <p:cNvPicPr>
            <a:picLocks noChangeAspect="1"/>
          </p:cNvPicPr>
          <p:nvPr/>
        </p:nvPicPr>
        <p:blipFill>
          <a:blip r:embed="rId8" cstate="print"/>
          <a:srcRect t="7794"/>
          <a:stretch>
            <a:fillRect/>
          </a:stretch>
        </p:blipFill>
        <p:spPr>
          <a:xfrm>
            <a:off x="7799383" y="2055808"/>
            <a:ext cx="1622429" cy="1333496"/>
          </a:xfrm>
          <a:prstGeom prst="rect">
            <a:avLst/>
          </a:prstGeom>
          <a:noFill/>
          <a:ln>
            <a:noFill/>
          </a:ln>
          <a:effectLst>
            <a:outerShdw dist="35924" dir="2700000" algn="tl">
              <a:srgbClr val="808080"/>
            </a:outerShdw>
          </a:effectLst>
        </p:spPr>
      </p:pic>
      <p:sp>
        <p:nvSpPr>
          <p:cNvPr id="85" name="Text Box 38"/>
          <p:cNvSpPr txBox="1"/>
          <p:nvPr/>
        </p:nvSpPr>
        <p:spPr>
          <a:xfrm>
            <a:off x="7750170" y="3386142"/>
            <a:ext cx="1754184" cy="1258891"/>
          </a:xfrm>
          <a:prstGeom prst="rect">
            <a:avLst/>
          </a:prstGeom>
          <a:noFill/>
          <a:ln>
            <a:noFill/>
          </a:ln>
          <a:effectLst>
            <a:outerShdw dist="17962" dir="2700000" algn="tl">
              <a:srgbClr val="7A8E99"/>
            </a:outerShdw>
          </a:effectLst>
        </p:spPr>
        <p:txBody>
          <a:bodyPr vert="horz" wrap="square" lIns="91440" tIns="45720" rIns="91440" bIns="45720" anchor="t" anchorCtr="0" compatLnSpc="1">
            <a:spAutoFit/>
          </a:bodyPr>
          <a:lstStyle/>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10000"/>
                </a:solidFill>
                <a:uFillTx/>
                <a:latin typeface="Calibri" pitchFamily="34"/>
                <a:ea typeface="新細明體" pitchFamily="18"/>
              </a:rPr>
              <a:t>Myanmar</a:t>
            </a:r>
            <a:r>
              <a:rPr lang="zh-TW" sz="1800" b="1" i="0" u="none" strike="noStrike" kern="1200" cap="none" spc="0" baseline="0" dirty="0">
                <a:solidFill>
                  <a:srgbClr val="010000"/>
                </a:solidFill>
                <a:uFillTx/>
                <a:latin typeface="Calibri" pitchFamily="34"/>
                <a:ea typeface="新細明體" pitchFamily="18"/>
              </a:rPr>
              <a:t>：</a:t>
            </a:r>
          </a:p>
          <a:p>
            <a:pPr marL="0" marR="0" lvl="0" indent="0" algn="l" defTabSz="914400" rtl="0" fontAlgn="auto" hangingPunct="1">
              <a:lnSpc>
                <a:spcPct val="85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10000"/>
                </a:solidFill>
                <a:uFillTx/>
                <a:latin typeface="Calibri" pitchFamily="34"/>
                <a:ea typeface="新細明體" pitchFamily="18"/>
              </a:rPr>
              <a:t>M Tower design review, construction supervision</a:t>
            </a:r>
          </a:p>
        </p:txBody>
      </p:sp>
      <p:sp>
        <p:nvSpPr>
          <p:cNvPr id="86" name="Rectangle 38"/>
          <p:cNvSpPr/>
          <p:nvPr/>
        </p:nvSpPr>
        <p:spPr>
          <a:xfrm>
            <a:off x="0" y="568327"/>
            <a:ext cx="9905996" cy="631822"/>
          </a:xfrm>
          <a:prstGeom prst="rect">
            <a:avLst/>
          </a:prstGeom>
          <a:gradFill>
            <a:gsLst>
              <a:gs pos="0">
                <a:srgbClr val="8BA7BF"/>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87" name="Text Box 39"/>
          <p:cNvSpPr txBox="1"/>
          <p:nvPr/>
        </p:nvSpPr>
        <p:spPr>
          <a:xfrm>
            <a:off x="342900" y="571500"/>
            <a:ext cx="9210678" cy="5847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220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003366"/>
                </a:solidFill>
                <a:uFillTx/>
                <a:latin typeface="Calibri" pitchFamily="34"/>
                <a:ea typeface="SimSun" pitchFamily="2"/>
              </a:rPr>
              <a:t>III.</a:t>
            </a:r>
            <a:r>
              <a:rPr lang="zh-TW" sz="3200" b="1" i="0" u="none" strike="noStrike" kern="1200" cap="none" spc="0" baseline="0" dirty="0">
                <a:solidFill>
                  <a:srgbClr val="003366"/>
                </a:solidFill>
                <a:uFillTx/>
                <a:latin typeface="標楷體" pitchFamily="65"/>
                <a:ea typeface="標楷體" pitchFamily="65"/>
              </a:rPr>
              <a:t>工程技術</a:t>
            </a:r>
            <a:r>
              <a:rPr lang="en-US" sz="3200" b="1" i="0" u="none" strike="noStrike" kern="1200" cap="none" spc="0" baseline="0" dirty="0">
                <a:solidFill>
                  <a:srgbClr val="003366"/>
                </a:solidFill>
                <a:uFillTx/>
                <a:latin typeface="標楷體" pitchFamily="65"/>
                <a:ea typeface="標楷體" pitchFamily="65"/>
              </a:rPr>
              <a:t> / </a:t>
            </a:r>
            <a:r>
              <a:rPr lang="en-US" sz="3200" b="1" i="0" u="none" strike="noStrike" kern="1200" cap="none" spc="0" baseline="0" dirty="0">
                <a:solidFill>
                  <a:srgbClr val="003366"/>
                </a:solidFill>
                <a:uFillTx/>
                <a:latin typeface="Calibri" pitchFamily="34"/>
                <a:ea typeface="SimSun" pitchFamily="2"/>
              </a:rPr>
              <a:t>Technology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7411" name="Rectangle 3"/>
          <p:cNvSpPr>
            <a:spLocks noChangeArrowheads="1"/>
          </p:cNvSpPr>
          <p:nvPr/>
        </p:nvSpPr>
        <p:spPr bwMode="auto">
          <a:xfrm>
            <a:off x="142875" y="1308100"/>
            <a:ext cx="8594725" cy="906463"/>
          </a:xfrm>
          <a:prstGeom prst="rect">
            <a:avLst/>
          </a:prstGeom>
          <a:solidFill>
            <a:srgbClr val="CC6600"/>
          </a:solidFill>
          <a:ln w="12700">
            <a:noFill/>
            <a:miter lim="800000"/>
            <a:headEnd/>
            <a:tailEnd/>
          </a:ln>
        </p:spPr>
        <p:txBody>
          <a:bodyPr anchor="ctr">
            <a:spAutoFit/>
          </a:bodyPr>
          <a:lstStyle/>
          <a:p>
            <a:endParaRPr lang="zh-TW" altLang="en-US"/>
          </a:p>
        </p:txBody>
      </p:sp>
      <p:sp>
        <p:nvSpPr>
          <p:cNvPr id="17412" name="Rectangle 4"/>
          <p:cNvSpPr>
            <a:spLocks noChangeArrowheads="1"/>
          </p:cNvSpPr>
          <p:nvPr/>
        </p:nvSpPr>
        <p:spPr bwMode="auto">
          <a:xfrm>
            <a:off x="203200" y="1311275"/>
            <a:ext cx="8778875" cy="915988"/>
          </a:xfrm>
          <a:prstGeom prst="rect">
            <a:avLst/>
          </a:prstGeom>
          <a:noFill/>
          <a:ln w="12700">
            <a:noFill/>
            <a:miter lim="800000"/>
            <a:headEnd/>
            <a:tailEnd/>
          </a:ln>
        </p:spPr>
        <p:txBody>
          <a:bodyPr>
            <a:spAutoFit/>
          </a:bodyPr>
          <a:lstStyle/>
          <a:p>
            <a:pPr marL="180975" indent="-180975" algn="l"/>
            <a:r>
              <a:rPr kumimoji="0" lang="en-US" altLang="zh-TW" sz="2800" b="1" dirty="0">
                <a:solidFill>
                  <a:schemeClr val="bg1"/>
                </a:solidFill>
                <a:latin typeface="Calibri" pitchFamily="34" charset="0"/>
              </a:rPr>
              <a:t>iii</a:t>
            </a:r>
            <a:r>
              <a:rPr lang="en-US" altLang="zh-TW" sz="2800" b="1" dirty="0">
                <a:solidFill>
                  <a:schemeClr val="bg1"/>
                </a:solidFill>
                <a:latin typeface="Calibri" pitchFamily="34" charset="0"/>
              </a:rPr>
              <a:t>.</a:t>
            </a:r>
            <a:r>
              <a:rPr lang="zh-TW" altLang="en-US" sz="2800" b="1" dirty="0">
                <a:solidFill>
                  <a:schemeClr val="bg1"/>
                </a:solidFill>
                <a:latin typeface="Calibri" pitchFamily="34" charset="0"/>
              </a:rPr>
              <a:t>工程技術服務業之監管</a:t>
            </a:r>
            <a:r>
              <a:rPr lang="zh-TW" altLang="zh-TW" sz="2800" b="1" dirty="0">
                <a:solidFill>
                  <a:schemeClr val="bg1"/>
                </a:solidFill>
                <a:latin typeface="Calibri" pitchFamily="34" charset="0"/>
              </a:rPr>
              <a:t> / </a:t>
            </a:r>
            <a:r>
              <a:rPr lang="zh-TW" altLang="en-US" sz="2800" b="1" dirty="0">
                <a:solidFill>
                  <a:schemeClr val="bg1"/>
                </a:solidFill>
                <a:latin typeface="Calibri" pitchFamily="34" charset="0"/>
              </a:rPr>
              <a:t>A</a:t>
            </a:r>
            <a:r>
              <a:rPr lang="en-US" altLang="zh-TW" sz="2600" b="1" dirty="0" err="1">
                <a:solidFill>
                  <a:schemeClr val="bg1"/>
                </a:solidFill>
                <a:latin typeface="Calibri" pitchFamily="34" charset="0"/>
              </a:rPr>
              <a:t>dministration</a:t>
            </a:r>
            <a:r>
              <a:rPr lang="en-US" altLang="zh-TW" sz="2600" b="1" dirty="0">
                <a:solidFill>
                  <a:schemeClr val="bg1"/>
                </a:solidFill>
                <a:latin typeface="Calibri" pitchFamily="34" charset="0"/>
              </a:rPr>
              <a:t> of Professional Engineering Sector</a:t>
            </a:r>
            <a:r>
              <a:rPr lang="en-US" altLang="zh-TW" sz="2500" b="1" dirty="0">
                <a:solidFill>
                  <a:schemeClr val="bg1"/>
                </a:solidFill>
                <a:latin typeface="Calibri" pitchFamily="34" charset="0"/>
              </a:rPr>
              <a:t> </a:t>
            </a:r>
            <a:endParaRPr lang="zh-TW" altLang="en-US" sz="2500" b="1" dirty="0">
              <a:solidFill>
                <a:schemeClr val="bg1"/>
              </a:solidFill>
              <a:latin typeface="Calibri" pitchFamily="34" charset="0"/>
            </a:endParaRPr>
          </a:p>
        </p:txBody>
      </p:sp>
      <p:graphicFrame>
        <p:nvGraphicFramePr>
          <p:cNvPr id="16431" name="Group 47"/>
          <p:cNvGraphicFramePr>
            <a:graphicFrameLocks noGrp="1"/>
          </p:cNvGraphicFramePr>
          <p:nvPr/>
        </p:nvGraphicFramePr>
        <p:xfrm>
          <a:off x="1004888" y="2754313"/>
          <a:ext cx="8432800" cy="1741488"/>
        </p:xfrm>
        <a:graphic>
          <a:graphicData uri="http://schemas.openxmlformats.org/drawingml/2006/table">
            <a:tbl>
              <a:tblPr/>
              <a:tblGrid>
                <a:gridCol w="2517775"/>
                <a:gridCol w="982662"/>
                <a:gridCol w="1004888"/>
                <a:gridCol w="1162050"/>
                <a:gridCol w="2765425"/>
              </a:tblGrid>
              <a:tr h="52987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細明體" pitchFamily="49" charset="-120"/>
                        <a:buNone/>
                        <a:tabLst/>
                      </a:pPr>
                      <a:endParaRPr kumimoji="1" lang="zh-TW" altLang="en-US" sz="1600" b="1" i="0" u="none" strike="noStrike" cap="none" normalizeH="0" baseline="0" dirty="0" smtClean="0">
                        <a:ln>
                          <a:noFill/>
                        </a:ln>
                        <a:solidFill>
                          <a:schemeClr val="bg2"/>
                        </a:solidFill>
                        <a:effectLst/>
                        <a:latin typeface="Calibri" pitchFamily="34" charset="0"/>
                        <a:ea typeface="標楷體" pitchFamily="65" charset="-120"/>
                      </a:endParaRPr>
                    </a:p>
                  </a:txBody>
                  <a:tcPr marL="36000" marR="36000" marT="18003" marB="18003" anchor="b" horzOverflow="overflow">
                    <a:lnL w="2857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smtClean="0">
                          <a:ln>
                            <a:noFill/>
                          </a:ln>
                          <a:solidFill>
                            <a:schemeClr val="bg2"/>
                          </a:solidFill>
                          <a:effectLst/>
                          <a:latin typeface="Calibri" pitchFamily="34" charset="0"/>
                          <a:ea typeface="標楷體" pitchFamily="65" charset="-120"/>
                        </a:rPr>
                        <a:t>家數</a:t>
                      </a:r>
                      <a:endParaRPr kumimoji="1" lang="en-US" altLang="zh-TW" sz="1800" b="1" i="0" u="none" strike="noStrike" cap="none" normalizeH="0" baseline="0" smtClean="0">
                        <a:ln>
                          <a:noFill/>
                        </a:ln>
                        <a:solidFill>
                          <a:schemeClr val="bg2"/>
                        </a:solidFill>
                        <a:effectLst/>
                        <a:latin typeface="Calibri" pitchFamily="34" charset="0"/>
                        <a:ea typeface="標楷體" pitchFamily="65" charset="-120"/>
                      </a:endParaRPr>
                    </a:p>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en-US" altLang="zh-TW" sz="1800" b="1" i="0" u="none" strike="noStrike" cap="none" normalizeH="0" baseline="0" smtClean="0">
                          <a:ln>
                            <a:noFill/>
                          </a:ln>
                          <a:solidFill>
                            <a:schemeClr val="bg2"/>
                          </a:solidFill>
                          <a:effectLst/>
                          <a:latin typeface="Calibri" pitchFamily="34" charset="0"/>
                          <a:ea typeface="標楷體" pitchFamily="65" charset="-120"/>
                        </a:rPr>
                        <a:t>Firm</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smtClean="0">
                          <a:ln>
                            <a:noFill/>
                          </a:ln>
                          <a:solidFill>
                            <a:schemeClr val="bg2"/>
                          </a:solidFill>
                          <a:effectLst/>
                          <a:latin typeface="Calibri" pitchFamily="34" charset="0"/>
                          <a:ea typeface="標楷體" pitchFamily="65" charset="-120"/>
                        </a:rPr>
                        <a:t>技師數</a:t>
                      </a:r>
                    </a:p>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en-US" altLang="zh-TW" sz="1800" b="1" i="0" u="none" strike="noStrike" cap="none" normalizeH="0" baseline="0" smtClean="0">
                          <a:ln>
                            <a:noFill/>
                          </a:ln>
                          <a:solidFill>
                            <a:schemeClr val="bg2"/>
                          </a:solidFill>
                          <a:effectLst/>
                          <a:latin typeface="Calibri" pitchFamily="34" charset="0"/>
                          <a:ea typeface="標楷體" pitchFamily="65" charset="-120"/>
                        </a:rPr>
                        <a:t>PE</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smtClean="0">
                          <a:ln>
                            <a:noFill/>
                          </a:ln>
                          <a:solidFill>
                            <a:schemeClr val="bg2"/>
                          </a:solidFill>
                          <a:effectLst/>
                          <a:latin typeface="Calibri" pitchFamily="34" charset="0"/>
                          <a:ea typeface="標楷體" pitchFamily="65" charset="-120"/>
                        </a:rPr>
                        <a:t>總人數</a:t>
                      </a:r>
                    </a:p>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en-US" altLang="zh-TW" sz="1800" b="1" i="0" u="none" strike="noStrike" cap="none" normalizeH="0" baseline="0" smtClean="0">
                          <a:ln>
                            <a:noFill/>
                          </a:ln>
                          <a:solidFill>
                            <a:schemeClr val="bg2"/>
                          </a:solidFill>
                          <a:effectLst/>
                          <a:latin typeface="Calibri" pitchFamily="34" charset="0"/>
                          <a:ea typeface="標楷體" pitchFamily="65" charset="-120"/>
                        </a:rPr>
                        <a:t>Staff</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dirty="0" smtClean="0">
                          <a:ln>
                            <a:noFill/>
                          </a:ln>
                          <a:solidFill>
                            <a:schemeClr val="bg2"/>
                          </a:solidFill>
                          <a:effectLst/>
                          <a:latin typeface="Calibri" pitchFamily="34" charset="0"/>
                          <a:ea typeface="標楷體" pitchFamily="65" charset="-120"/>
                        </a:rPr>
                        <a:t>年產值</a:t>
                      </a:r>
                      <a:r>
                        <a:rPr kumimoji="1" lang="en-US" altLang="zh-TW" sz="1800" b="1" i="0" u="none" strike="noStrike" cap="none" normalizeH="0" baseline="0" dirty="0" smtClean="0">
                          <a:ln>
                            <a:noFill/>
                          </a:ln>
                          <a:solidFill>
                            <a:schemeClr val="bg2"/>
                          </a:solidFill>
                          <a:effectLst/>
                          <a:latin typeface="Calibri" pitchFamily="34" charset="0"/>
                          <a:ea typeface="標楷體" pitchFamily="65" charset="-120"/>
                        </a:rPr>
                        <a:t>(</a:t>
                      </a:r>
                      <a:r>
                        <a:rPr kumimoji="1" lang="zh-TW" altLang="en-US" sz="1800" b="1" i="0" u="none" strike="noStrike" cap="none" normalizeH="0" baseline="0" dirty="0" smtClean="0">
                          <a:ln>
                            <a:noFill/>
                          </a:ln>
                          <a:solidFill>
                            <a:schemeClr val="bg2"/>
                          </a:solidFill>
                          <a:effectLst/>
                          <a:latin typeface="Calibri" pitchFamily="34" charset="0"/>
                          <a:ea typeface="標楷體" pitchFamily="65" charset="-120"/>
                        </a:rPr>
                        <a:t>十億元</a:t>
                      </a:r>
                      <a:r>
                        <a:rPr kumimoji="1" lang="en-US" altLang="zh-TW" sz="1800" b="1" i="0" u="none" strike="noStrike" cap="none" normalizeH="0" baseline="0" dirty="0" smtClean="0">
                          <a:ln>
                            <a:noFill/>
                          </a:ln>
                          <a:solidFill>
                            <a:schemeClr val="bg2"/>
                          </a:solidFill>
                          <a:effectLst/>
                          <a:latin typeface="Calibri" pitchFamily="34" charset="0"/>
                          <a:ea typeface="標楷體" pitchFamily="65" charset="-120"/>
                        </a:rPr>
                        <a:t>)</a:t>
                      </a:r>
                    </a:p>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en-US" altLang="zh-TW" sz="1600" b="1" i="0" u="none" strike="noStrike" cap="none" normalizeH="0" baseline="0" dirty="0" smtClean="0">
                          <a:ln>
                            <a:noFill/>
                          </a:ln>
                          <a:solidFill>
                            <a:schemeClr val="bg2"/>
                          </a:solidFill>
                          <a:effectLst/>
                          <a:latin typeface="Calibri" pitchFamily="34" charset="0"/>
                          <a:ea typeface="標楷體" pitchFamily="65" charset="-120"/>
                        </a:rPr>
                        <a:t>Annual Revenue (billion)</a:t>
                      </a:r>
                    </a:p>
                  </a:txBody>
                  <a:tcPr marL="36000" marR="36000" marT="18003" marB="18003"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r h="529878">
                <a:tc>
                  <a:txBody>
                    <a:bodyPr/>
                    <a:lstStyle/>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dirty="0" smtClean="0">
                          <a:ln>
                            <a:noFill/>
                          </a:ln>
                          <a:solidFill>
                            <a:schemeClr val="bg2"/>
                          </a:solidFill>
                          <a:effectLst/>
                          <a:latin typeface="Calibri" pitchFamily="34" charset="0"/>
                          <a:ea typeface="標楷體" pitchFamily="65" charset="-120"/>
                        </a:rPr>
                        <a:t>工程技術顧問公司</a:t>
                      </a:r>
                      <a:r>
                        <a:rPr kumimoji="1" lang="en-US" altLang="zh-TW" sz="1800" b="1" i="0" u="none" strike="noStrike" cap="none" normalizeH="0" baseline="0" dirty="0" smtClean="0">
                          <a:ln>
                            <a:noFill/>
                          </a:ln>
                          <a:solidFill>
                            <a:schemeClr val="bg2"/>
                          </a:solidFill>
                          <a:effectLst/>
                          <a:latin typeface="Calibri" pitchFamily="34" charset="0"/>
                          <a:ea typeface="標楷體" pitchFamily="65" charset="-120"/>
                        </a:rPr>
                        <a:t>/ </a:t>
                      </a:r>
                    </a:p>
                    <a:p>
                      <a:pPr marL="0" marR="0" lvl="0" indent="0" algn="ctr" defTabSz="914400" rtl="0" eaLnBrk="1" fontAlgn="base" latinLnBrk="0" hangingPunct="1">
                        <a:lnSpc>
                          <a:spcPct val="90000"/>
                        </a:lnSpc>
                        <a:spcBef>
                          <a:spcPct val="0"/>
                        </a:spcBef>
                        <a:spcAft>
                          <a:spcPct val="0"/>
                        </a:spcAft>
                        <a:buClr>
                          <a:schemeClr val="hlink"/>
                        </a:buClr>
                        <a:buSzTx/>
                        <a:buFont typeface="細明體" pitchFamily="49" charset="-120"/>
                        <a:buNone/>
                        <a:tabLst/>
                      </a:pPr>
                      <a:r>
                        <a:rPr kumimoji="1" lang="en-US" altLang="zh-TW" sz="1800" b="1" i="0" u="none" strike="noStrike" cap="none" normalizeH="0" baseline="0" dirty="0" smtClean="0">
                          <a:ln>
                            <a:noFill/>
                          </a:ln>
                          <a:solidFill>
                            <a:schemeClr val="bg2"/>
                          </a:solidFill>
                          <a:effectLst/>
                          <a:latin typeface="Calibri" pitchFamily="34" charset="0"/>
                          <a:ea typeface="標楷體" pitchFamily="65" charset="-120"/>
                        </a:rPr>
                        <a:t>PE consulting firms</a:t>
                      </a:r>
                      <a:endParaRPr kumimoji="1" lang="zh-TW" altLang="en-US" sz="1800" b="1" i="0" u="none" strike="noStrike" cap="none" normalizeH="0" baseline="0" dirty="0" smtClean="0">
                        <a:ln>
                          <a:noFill/>
                        </a:ln>
                        <a:solidFill>
                          <a:schemeClr val="bg2"/>
                        </a:solidFill>
                        <a:effectLst/>
                        <a:latin typeface="Calibri" pitchFamily="34" charset="0"/>
                        <a:ea typeface="標楷體" pitchFamily="65" charset="-120"/>
                      </a:endParaRPr>
                    </a:p>
                  </a:txBody>
                  <a:tcPr marL="36000" marR="36000" marT="18003" marB="18003" horzOverflow="overflow">
                    <a:lnL w="2857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cap="none" normalizeH="0" baseline="0" dirty="0" smtClean="0">
                          <a:ln>
                            <a:noFill/>
                          </a:ln>
                          <a:solidFill>
                            <a:schemeClr val="bg2"/>
                          </a:solidFill>
                          <a:effectLst/>
                          <a:latin typeface="Calibri" pitchFamily="34" charset="0"/>
                          <a:ea typeface="標楷體" pitchFamily="65" charset="-120"/>
                        </a:rPr>
                        <a:t>1,200</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cap="none" normalizeH="0" baseline="0" dirty="0" smtClean="0">
                          <a:ln>
                            <a:noFill/>
                          </a:ln>
                          <a:solidFill>
                            <a:schemeClr val="bg2"/>
                          </a:solidFill>
                          <a:effectLst/>
                          <a:latin typeface="Calibri" pitchFamily="34" charset="0"/>
                          <a:ea typeface="標楷體" pitchFamily="65" charset="-120"/>
                        </a:rPr>
                        <a:t>3,016</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kern="1200" cap="none" normalizeH="0" baseline="0" dirty="0" smtClean="0">
                          <a:ln>
                            <a:noFill/>
                          </a:ln>
                          <a:solidFill>
                            <a:schemeClr val="bg2"/>
                          </a:solidFill>
                          <a:effectLst/>
                          <a:latin typeface="Calibri" pitchFamily="34" charset="0"/>
                          <a:ea typeface="標楷體" pitchFamily="65" charset="-120"/>
                          <a:cs typeface="+mn-cs"/>
                        </a:rPr>
                        <a:t>24,310</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
                          <a:schemeClr val="hlink"/>
                        </a:buClr>
                        <a:buSzTx/>
                        <a:buFont typeface="細明體" pitchFamily="49" charset="-120"/>
                        <a:buNone/>
                        <a:tabLst/>
                      </a:pPr>
                      <a:r>
                        <a:rPr kumimoji="1" lang="en-US" altLang="zh-TW" sz="2400" b="1" i="0" u="none" strike="noStrike" kern="1200" cap="none" normalizeH="0" baseline="0" dirty="0" smtClean="0">
                          <a:ln>
                            <a:noFill/>
                          </a:ln>
                          <a:solidFill>
                            <a:schemeClr val="bg2"/>
                          </a:solidFill>
                          <a:effectLst/>
                          <a:latin typeface="Calibri" pitchFamily="34" charset="0"/>
                          <a:ea typeface="標楷體" pitchFamily="65" charset="-120"/>
                          <a:cs typeface="+mn-cs"/>
                        </a:rPr>
                        <a:t>71.27</a:t>
                      </a:r>
                    </a:p>
                  </a:txBody>
                  <a:tcPr marL="36000" marR="36000" marT="18003" marB="18003"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40866">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smtClean="0">
                          <a:ln>
                            <a:noFill/>
                          </a:ln>
                          <a:solidFill>
                            <a:schemeClr val="bg2"/>
                          </a:solidFill>
                          <a:effectLst/>
                          <a:latin typeface="Calibri" pitchFamily="34" charset="0"/>
                          <a:ea typeface="標楷體" pitchFamily="65" charset="-120"/>
                        </a:rPr>
                        <a:t>技師事務所</a:t>
                      </a:r>
                      <a:r>
                        <a:rPr kumimoji="1" lang="en-US" altLang="zh-TW" sz="1800" b="1" i="0" u="none" strike="noStrike" cap="none" normalizeH="0" baseline="0" smtClean="0">
                          <a:ln>
                            <a:noFill/>
                          </a:ln>
                          <a:solidFill>
                            <a:schemeClr val="bg2"/>
                          </a:solidFill>
                          <a:effectLst/>
                          <a:latin typeface="Calibri" pitchFamily="34" charset="0"/>
                          <a:ea typeface="標楷體" pitchFamily="65" charset="-120"/>
                        </a:rPr>
                        <a:t>/</a:t>
                      </a:r>
                      <a:r>
                        <a:rPr kumimoji="1" lang="zh-TW" altLang="en-US" sz="1800" b="1" i="0" u="none" strike="noStrike" cap="none" normalizeH="0" baseline="0" smtClean="0">
                          <a:ln>
                            <a:noFill/>
                          </a:ln>
                          <a:solidFill>
                            <a:schemeClr val="bg2"/>
                          </a:solidFill>
                          <a:effectLst/>
                          <a:latin typeface="Calibri" pitchFamily="34" charset="0"/>
                          <a:ea typeface="標楷體" pitchFamily="65" charset="-120"/>
                        </a:rPr>
                        <a:t> </a:t>
                      </a:r>
                      <a:r>
                        <a:rPr kumimoji="1" lang="en-US" altLang="zh-TW" sz="1800" b="1" i="0" u="none" strike="noStrike" cap="none" normalizeH="0" baseline="0" smtClean="0">
                          <a:ln>
                            <a:noFill/>
                          </a:ln>
                          <a:solidFill>
                            <a:schemeClr val="bg2"/>
                          </a:solidFill>
                          <a:effectLst/>
                          <a:latin typeface="Calibri" pitchFamily="34" charset="0"/>
                          <a:ea typeface="標楷體" pitchFamily="65" charset="-120"/>
                        </a:rPr>
                        <a:t>PE offices</a:t>
                      </a:r>
                      <a:endParaRPr kumimoji="1" lang="zh-TW" altLang="en-US" sz="1800" b="1" i="0" u="none" strike="noStrike" cap="none" normalizeH="0" baseline="0" smtClean="0">
                        <a:ln>
                          <a:noFill/>
                        </a:ln>
                        <a:solidFill>
                          <a:schemeClr val="bg2"/>
                        </a:solidFill>
                        <a:effectLst/>
                        <a:latin typeface="Calibri" pitchFamily="34" charset="0"/>
                        <a:ea typeface="標楷體" pitchFamily="65" charset="-120"/>
                      </a:endParaRPr>
                    </a:p>
                  </a:txBody>
                  <a:tcPr marL="36000" marR="36000" marT="18003" marB="18003" horzOverflow="overflow">
                    <a:lnL w="2857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cap="none" normalizeH="0" baseline="0" dirty="0" smtClean="0">
                          <a:ln>
                            <a:noFill/>
                          </a:ln>
                          <a:solidFill>
                            <a:schemeClr val="bg2"/>
                          </a:solidFill>
                          <a:effectLst/>
                          <a:latin typeface="Calibri" pitchFamily="34" charset="0"/>
                          <a:ea typeface="標楷體" pitchFamily="65" charset="-120"/>
                        </a:rPr>
                        <a:t>1,232</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cap="none" normalizeH="0" baseline="0" dirty="0" smtClean="0">
                          <a:ln>
                            <a:noFill/>
                          </a:ln>
                          <a:solidFill>
                            <a:schemeClr val="bg2"/>
                          </a:solidFill>
                          <a:effectLst/>
                          <a:latin typeface="Calibri" pitchFamily="34" charset="0"/>
                          <a:ea typeface="標楷體" pitchFamily="65" charset="-120"/>
                        </a:rPr>
                        <a:t>1,277</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kern="1200" cap="none" normalizeH="0" baseline="0" dirty="0" smtClean="0">
                          <a:ln>
                            <a:noFill/>
                          </a:ln>
                          <a:solidFill>
                            <a:schemeClr val="bg2"/>
                          </a:solidFill>
                          <a:effectLst/>
                          <a:latin typeface="Calibri" pitchFamily="34" charset="0"/>
                          <a:ea typeface="標楷體" pitchFamily="65" charset="-120"/>
                          <a:cs typeface="+mn-cs"/>
                        </a:rPr>
                        <a:t>2,604</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
                          <a:schemeClr val="hlink"/>
                        </a:buClr>
                        <a:buSzTx/>
                        <a:buFont typeface="細明體" pitchFamily="49" charset="-120"/>
                        <a:buNone/>
                        <a:tabLst/>
                      </a:pPr>
                      <a:r>
                        <a:rPr kumimoji="1" lang="en-US" altLang="zh-TW" sz="2400" b="1" i="0" u="none" strike="noStrike" kern="1200" cap="none" normalizeH="0" baseline="0" dirty="0" smtClean="0">
                          <a:ln>
                            <a:noFill/>
                          </a:ln>
                          <a:solidFill>
                            <a:schemeClr val="bg2"/>
                          </a:solidFill>
                          <a:effectLst/>
                          <a:latin typeface="Calibri" pitchFamily="34" charset="0"/>
                          <a:ea typeface="標楷體" pitchFamily="65" charset="-120"/>
                          <a:cs typeface="+mn-cs"/>
                        </a:rPr>
                        <a:t>  2.83</a:t>
                      </a:r>
                    </a:p>
                  </a:txBody>
                  <a:tcPr marL="36000" marR="36000" marT="18003" marB="18003"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40866">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zh-TW" altLang="en-US" sz="1800" b="1" i="0" u="none" strike="noStrike" cap="none" normalizeH="0" baseline="0" smtClean="0">
                          <a:ln>
                            <a:noFill/>
                          </a:ln>
                          <a:solidFill>
                            <a:schemeClr val="bg2"/>
                          </a:solidFill>
                          <a:effectLst/>
                          <a:latin typeface="Calibri" pitchFamily="34" charset="0"/>
                          <a:ea typeface="標楷體" pitchFamily="65" charset="-120"/>
                        </a:rPr>
                        <a:t>合計</a:t>
                      </a:r>
                      <a:r>
                        <a:rPr kumimoji="1" lang="en-US" altLang="zh-TW" sz="1800" b="1" i="0" u="none" strike="noStrike" cap="none" normalizeH="0" baseline="0" smtClean="0">
                          <a:ln>
                            <a:noFill/>
                          </a:ln>
                          <a:solidFill>
                            <a:schemeClr val="bg2"/>
                          </a:solidFill>
                          <a:effectLst/>
                          <a:latin typeface="Calibri" pitchFamily="34" charset="0"/>
                          <a:ea typeface="標楷體" pitchFamily="65" charset="-120"/>
                        </a:rPr>
                        <a:t>/ total</a:t>
                      </a:r>
                    </a:p>
                  </a:txBody>
                  <a:tcPr marL="36000" marR="36000" marT="18003" marB="18003" horzOverflow="overflow">
                    <a:lnL w="2857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cap="none" normalizeH="0" baseline="0" dirty="0" smtClean="0">
                          <a:ln>
                            <a:noFill/>
                          </a:ln>
                          <a:solidFill>
                            <a:schemeClr val="bg2"/>
                          </a:solidFill>
                          <a:effectLst/>
                          <a:latin typeface="Calibri" pitchFamily="34" charset="0"/>
                          <a:ea typeface="標楷體" pitchFamily="65" charset="-120"/>
                        </a:rPr>
                        <a:t>2,432</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cap="none" normalizeH="0" baseline="0" dirty="0" smtClean="0">
                          <a:ln>
                            <a:noFill/>
                          </a:ln>
                          <a:solidFill>
                            <a:schemeClr val="bg2"/>
                          </a:solidFill>
                          <a:effectLst/>
                          <a:latin typeface="Calibri" pitchFamily="34" charset="0"/>
                          <a:ea typeface="標楷體" pitchFamily="65" charset="-120"/>
                        </a:rPr>
                        <a:t>4,293</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細明體" pitchFamily="49" charset="-120"/>
                        <a:buNone/>
                        <a:tabLst/>
                      </a:pPr>
                      <a:r>
                        <a:rPr kumimoji="1" lang="en-US" altLang="zh-TW" sz="2000" b="1" i="0" u="none" strike="noStrike" kern="1200" cap="none" normalizeH="0" baseline="0" dirty="0" smtClean="0">
                          <a:ln>
                            <a:noFill/>
                          </a:ln>
                          <a:solidFill>
                            <a:schemeClr val="bg2"/>
                          </a:solidFill>
                          <a:effectLst/>
                          <a:latin typeface="Calibri" pitchFamily="34" charset="0"/>
                          <a:ea typeface="標楷體" pitchFamily="65" charset="-120"/>
                          <a:cs typeface="+mn-cs"/>
                        </a:rPr>
                        <a:t>26,914</a:t>
                      </a:r>
                    </a:p>
                  </a:txBody>
                  <a:tcPr marL="36000" marR="36000" marT="18003" marB="180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5000"/>
                        </a:lnSpc>
                        <a:spcBef>
                          <a:spcPct val="0"/>
                        </a:spcBef>
                        <a:spcAft>
                          <a:spcPct val="0"/>
                        </a:spcAft>
                        <a:buClr>
                          <a:schemeClr val="hlink"/>
                        </a:buClr>
                        <a:buSzTx/>
                        <a:buFont typeface="細明體" pitchFamily="49" charset="-120"/>
                        <a:buNone/>
                        <a:tabLst/>
                      </a:pPr>
                      <a:r>
                        <a:rPr kumimoji="1" lang="en-US" altLang="zh-TW" sz="2400" b="1" i="0" u="none" strike="noStrike" kern="1200" cap="none" normalizeH="0" baseline="0" dirty="0" smtClean="0">
                          <a:ln>
                            <a:noFill/>
                          </a:ln>
                          <a:solidFill>
                            <a:schemeClr val="bg2"/>
                          </a:solidFill>
                          <a:effectLst/>
                          <a:latin typeface="Calibri" pitchFamily="34" charset="0"/>
                          <a:ea typeface="標楷體" pitchFamily="65" charset="-120"/>
                          <a:cs typeface="+mn-cs"/>
                        </a:rPr>
                        <a:t>74.1</a:t>
                      </a:r>
                    </a:p>
                  </a:txBody>
                  <a:tcPr marL="36000" marR="36000" marT="18003" marB="18003" anchor="ctr" horzOverflow="overflow">
                    <a:lnL w="12700" cap="flat" cmpd="sng" algn="ctr">
                      <a:solidFill>
                        <a:schemeClr val="tx1"/>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7445" name="Rectangle 3"/>
          <p:cNvSpPr>
            <a:spLocks noChangeArrowheads="1"/>
          </p:cNvSpPr>
          <p:nvPr/>
        </p:nvSpPr>
        <p:spPr bwMode="auto">
          <a:xfrm>
            <a:off x="1087438" y="4978400"/>
            <a:ext cx="6110287" cy="1311275"/>
          </a:xfrm>
          <a:prstGeom prst="rect">
            <a:avLst/>
          </a:prstGeom>
          <a:noFill/>
          <a:ln w="9525">
            <a:noFill/>
            <a:miter lim="800000"/>
            <a:headEnd/>
            <a:tailEnd/>
          </a:ln>
        </p:spPr>
        <p:txBody>
          <a:bodyPr lIns="92075" tIns="46038" rIns="92075" bIns="46038">
            <a:spAutoFit/>
          </a:bodyPr>
          <a:lstStyle/>
          <a:p>
            <a:pPr marL="19050" indent="-19050" algn="l">
              <a:lnSpc>
                <a:spcPct val="90000"/>
              </a:lnSpc>
              <a:spcBef>
                <a:spcPct val="0"/>
              </a:spcBef>
              <a:buClr>
                <a:srgbClr val="FF0000"/>
              </a:buClr>
              <a:buFont typeface="Wingdings" pitchFamily="2" charset="2"/>
              <a:buNone/>
            </a:pPr>
            <a:r>
              <a:rPr lang="en-US" altLang="zh-TW" b="1" dirty="0">
                <a:solidFill>
                  <a:srgbClr val="003366"/>
                </a:solidFill>
                <a:latin typeface="Calibri" pitchFamily="34" charset="0"/>
              </a:rPr>
              <a:t>(</a:t>
            </a:r>
            <a:r>
              <a:rPr lang="en-US" altLang="zh-TW" b="1" dirty="0" err="1">
                <a:solidFill>
                  <a:srgbClr val="003366"/>
                </a:solidFill>
                <a:latin typeface="Calibri" pitchFamily="34" charset="0"/>
              </a:rPr>
              <a:t>i</a:t>
            </a:r>
            <a:r>
              <a:rPr lang="en-US" altLang="zh-TW" b="1" dirty="0">
                <a:solidFill>
                  <a:srgbClr val="003366"/>
                </a:solidFill>
                <a:latin typeface="Calibri" pitchFamily="34" charset="0"/>
              </a:rPr>
              <a:t>)</a:t>
            </a:r>
            <a:r>
              <a:rPr lang="zh-TW" altLang="en-US" b="1" dirty="0">
                <a:solidFill>
                  <a:srgbClr val="003366"/>
                </a:solidFill>
                <a:latin typeface="Calibri" pitchFamily="34" charset="0"/>
              </a:rPr>
              <a:t>許可及登記 </a:t>
            </a:r>
            <a:r>
              <a:rPr lang="en-US" altLang="zh-TW" b="1" dirty="0">
                <a:solidFill>
                  <a:srgbClr val="003366"/>
                </a:solidFill>
                <a:latin typeface="Calibri" pitchFamily="34" charset="0"/>
              </a:rPr>
              <a:t>/</a:t>
            </a:r>
            <a:r>
              <a:rPr lang="en-US" altLang="zh-TW" b="1" dirty="0">
                <a:solidFill>
                  <a:srgbClr val="336699"/>
                </a:solidFill>
                <a:latin typeface="Calibri" pitchFamily="34" charset="0"/>
              </a:rPr>
              <a:t> Permission and Registration</a:t>
            </a:r>
            <a:endParaRPr lang="zh-TW" altLang="en-US" b="1" dirty="0">
              <a:solidFill>
                <a:srgbClr val="336699"/>
              </a:solidFill>
              <a:latin typeface="Calibri" pitchFamily="34" charset="0"/>
            </a:endParaRPr>
          </a:p>
          <a:p>
            <a:pPr marL="19050" indent="-19050" algn="l">
              <a:lnSpc>
                <a:spcPct val="90000"/>
              </a:lnSpc>
              <a:spcBef>
                <a:spcPct val="0"/>
              </a:spcBef>
              <a:buClr>
                <a:srgbClr val="FF0000"/>
              </a:buClr>
              <a:buFont typeface="Wingdings" pitchFamily="2" charset="2"/>
              <a:buNone/>
            </a:pPr>
            <a:r>
              <a:rPr lang="en-US" altLang="zh-TW" b="1" dirty="0">
                <a:solidFill>
                  <a:srgbClr val="003366"/>
                </a:solidFill>
                <a:latin typeface="Calibri" pitchFamily="34" charset="0"/>
              </a:rPr>
              <a:t>(ii)</a:t>
            </a:r>
            <a:r>
              <a:rPr lang="zh-TW" altLang="en-US" b="1" dirty="0">
                <a:solidFill>
                  <a:srgbClr val="003366"/>
                </a:solidFill>
                <a:latin typeface="Calibri" pitchFamily="34" charset="0"/>
              </a:rPr>
              <a:t>教育訓練 </a:t>
            </a:r>
            <a:r>
              <a:rPr lang="en-US" altLang="zh-TW" b="1" dirty="0">
                <a:solidFill>
                  <a:srgbClr val="003366"/>
                </a:solidFill>
                <a:latin typeface="Calibri" pitchFamily="34" charset="0"/>
              </a:rPr>
              <a:t>/</a:t>
            </a:r>
            <a:r>
              <a:rPr lang="en-US" altLang="zh-TW" b="1" dirty="0">
                <a:solidFill>
                  <a:srgbClr val="336699"/>
                </a:solidFill>
                <a:latin typeface="Calibri" pitchFamily="34" charset="0"/>
              </a:rPr>
              <a:t> Educational Training</a:t>
            </a:r>
            <a:endParaRPr lang="zh-TW" altLang="en-US" b="1" dirty="0">
              <a:solidFill>
                <a:srgbClr val="336699"/>
              </a:solidFill>
              <a:latin typeface="Calibri" pitchFamily="34" charset="0"/>
            </a:endParaRPr>
          </a:p>
          <a:p>
            <a:pPr marL="19050" indent="-19050" algn="l">
              <a:lnSpc>
                <a:spcPct val="90000"/>
              </a:lnSpc>
              <a:spcBef>
                <a:spcPct val="0"/>
              </a:spcBef>
              <a:buClr>
                <a:srgbClr val="FF0000"/>
              </a:buClr>
              <a:buFont typeface="Wingdings" pitchFamily="2" charset="2"/>
              <a:buNone/>
            </a:pPr>
            <a:r>
              <a:rPr lang="en-US" altLang="zh-TW" b="1" dirty="0">
                <a:solidFill>
                  <a:srgbClr val="003366"/>
                </a:solidFill>
                <a:latin typeface="Calibri" pitchFamily="34" charset="0"/>
              </a:rPr>
              <a:t>(iii)</a:t>
            </a:r>
            <a:r>
              <a:rPr lang="zh-TW" altLang="en-US" b="1" dirty="0">
                <a:solidFill>
                  <a:srgbClr val="003366"/>
                </a:solidFill>
                <a:latin typeface="Calibri" pitchFamily="34" charset="0"/>
              </a:rPr>
              <a:t>工程倫理 </a:t>
            </a:r>
            <a:r>
              <a:rPr lang="en-US" altLang="zh-TW" b="1" dirty="0">
                <a:solidFill>
                  <a:srgbClr val="003366"/>
                </a:solidFill>
                <a:latin typeface="Calibri" pitchFamily="34" charset="0"/>
              </a:rPr>
              <a:t>/</a:t>
            </a:r>
            <a:r>
              <a:rPr lang="en-US" altLang="zh-TW" b="1" dirty="0">
                <a:solidFill>
                  <a:srgbClr val="336699"/>
                </a:solidFill>
                <a:latin typeface="Calibri" pitchFamily="34" charset="0"/>
              </a:rPr>
              <a:t> Ethics of Engineers</a:t>
            </a:r>
            <a:endParaRPr lang="zh-TW" altLang="en-US" b="1" dirty="0">
              <a:solidFill>
                <a:srgbClr val="336699"/>
              </a:solidFill>
              <a:latin typeface="Calibri" pitchFamily="34" charset="0"/>
            </a:endParaRPr>
          </a:p>
          <a:p>
            <a:pPr marL="19050" indent="-19050" algn="l">
              <a:lnSpc>
                <a:spcPct val="90000"/>
              </a:lnSpc>
              <a:spcBef>
                <a:spcPct val="0"/>
              </a:spcBef>
              <a:buClr>
                <a:srgbClr val="FF0000"/>
              </a:buClr>
              <a:buFont typeface="Wingdings" pitchFamily="2" charset="2"/>
              <a:buNone/>
            </a:pPr>
            <a:r>
              <a:rPr lang="en-US" altLang="zh-TW" b="1" dirty="0">
                <a:solidFill>
                  <a:srgbClr val="003366"/>
                </a:solidFill>
                <a:latin typeface="Calibri" pitchFamily="34" charset="0"/>
              </a:rPr>
              <a:t>(iv)</a:t>
            </a:r>
            <a:r>
              <a:rPr lang="zh-TW" altLang="en-US" b="1" dirty="0">
                <a:solidFill>
                  <a:srgbClr val="003366"/>
                </a:solidFill>
                <a:latin typeface="Calibri" pitchFamily="34" charset="0"/>
              </a:rPr>
              <a:t>輔導及獎懲 </a:t>
            </a:r>
            <a:r>
              <a:rPr lang="en-US" altLang="zh-TW" b="1" dirty="0">
                <a:solidFill>
                  <a:srgbClr val="003366"/>
                </a:solidFill>
                <a:latin typeface="Calibri" pitchFamily="34" charset="0"/>
              </a:rPr>
              <a:t>/ </a:t>
            </a:r>
            <a:r>
              <a:rPr lang="en-US" altLang="zh-TW" b="1" dirty="0">
                <a:solidFill>
                  <a:srgbClr val="336699"/>
                </a:solidFill>
                <a:latin typeface="Calibri" pitchFamily="34" charset="0"/>
              </a:rPr>
              <a:t>Guidance, Rewards &amp; Penalties</a:t>
            </a:r>
            <a:endParaRPr lang="zh-TW" altLang="en-US" b="1" dirty="0">
              <a:solidFill>
                <a:srgbClr val="336699"/>
              </a:solidFill>
              <a:latin typeface="Calibri" pitchFamily="34" charset="0"/>
            </a:endParaRPr>
          </a:p>
        </p:txBody>
      </p:sp>
      <p:sp>
        <p:nvSpPr>
          <p:cNvPr id="17446" name="Text Box 173"/>
          <p:cNvSpPr txBox="1">
            <a:spLocks noChangeArrowheads="1"/>
          </p:cNvSpPr>
          <p:nvPr/>
        </p:nvSpPr>
        <p:spPr bwMode="auto">
          <a:xfrm>
            <a:off x="7656513" y="5241925"/>
            <a:ext cx="2001837" cy="366713"/>
          </a:xfrm>
          <a:prstGeom prst="rect">
            <a:avLst/>
          </a:prstGeom>
          <a:noFill/>
          <a:ln w="12700">
            <a:noFill/>
            <a:miter lim="800000"/>
            <a:headEnd/>
            <a:tailEnd/>
          </a:ln>
        </p:spPr>
        <p:txBody>
          <a:bodyPr>
            <a:spAutoFit/>
          </a:bodyPr>
          <a:lstStyle/>
          <a:p>
            <a:pPr algn="r"/>
            <a:endParaRPr lang="en-US" altLang="zh-TW" sz="1800" b="1">
              <a:solidFill>
                <a:schemeClr val="tx1"/>
              </a:solidFill>
              <a:ea typeface="新細明體" pitchFamily="18" charset="-120"/>
            </a:endParaRPr>
          </a:p>
        </p:txBody>
      </p:sp>
      <p:sp>
        <p:nvSpPr>
          <p:cNvPr id="17447" name="Rectangle 39"/>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7448" name="Text Box 40"/>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III.</a:t>
            </a:r>
            <a:r>
              <a:rPr lang="zh-TW" altLang="en-US" sz="3200" b="1" dirty="0">
                <a:solidFill>
                  <a:srgbClr val="003366"/>
                </a:solidFill>
                <a:latin typeface="標楷體" pitchFamily="65" charset="-120"/>
              </a:rPr>
              <a:t>工程技術</a:t>
            </a:r>
            <a:r>
              <a:rPr lang="en-US" altLang="zh-TW" sz="3200" b="1" dirty="0">
                <a:solidFill>
                  <a:srgbClr val="003366"/>
                </a:solidFill>
                <a:latin typeface="標楷體" pitchFamily="65" charset="-120"/>
              </a:rPr>
              <a:t> / </a:t>
            </a:r>
            <a:r>
              <a:rPr lang="en-US" altLang="zh-TW" sz="3200" b="1" dirty="0">
                <a:solidFill>
                  <a:srgbClr val="003366"/>
                </a:solidFill>
                <a:latin typeface="Calibri" pitchFamily="34" charset="0"/>
                <a:ea typeface="SimSun" pitchFamily="2" charset="-122"/>
              </a:rPr>
              <a:t>Technology</a:t>
            </a:r>
            <a:endParaRPr lang="zh-TW" altLang="en-US" sz="3200" b="1" dirty="0">
              <a:solidFill>
                <a:srgbClr val="003366"/>
              </a:solidFill>
              <a:latin typeface="Calibri" pitchFamily="34" charset="0"/>
              <a:ea typeface="SimSun" pitchFamily="2" charset="-122"/>
            </a:endParaRPr>
          </a:p>
        </p:txBody>
      </p:sp>
      <p:sp>
        <p:nvSpPr>
          <p:cNvPr id="17449" name="Rectangle 3"/>
          <p:cNvSpPr>
            <a:spLocks noChangeArrowheads="1"/>
          </p:cNvSpPr>
          <p:nvPr/>
        </p:nvSpPr>
        <p:spPr bwMode="auto">
          <a:xfrm>
            <a:off x="400050" y="2246313"/>
            <a:ext cx="4848225" cy="519112"/>
          </a:xfrm>
          <a:prstGeom prst="rect">
            <a:avLst/>
          </a:prstGeom>
          <a:noFill/>
          <a:ln w="9525">
            <a:noFill/>
            <a:miter lim="800000"/>
            <a:headEnd/>
            <a:tailEnd/>
          </a:ln>
        </p:spPr>
        <p:txBody>
          <a:bodyPr lIns="92075" tIns="46038" rIns="92075" bIns="46038">
            <a:spAutoFit/>
          </a:bodyPr>
          <a:lstStyle/>
          <a:p>
            <a:pPr marL="285750" indent="-285750" algn="l" eaLnBrk="1" hangingPunct="1">
              <a:spcBef>
                <a:spcPct val="0"/>
              </a:spcBef>
              <a:buFont typeface="Wingdings" pitchFamily="2" charset="2"/>
              <a:buChar char="Ø"/>
            </a:pPr>
            <a:r>
              <a:rPr lang="zh-TW" altLang="en-US" sz="2600" b="1" dirty="0">
                <a:solidFill>
                  <a:srgbClr val="003366"/>
                </a:solidFill>
              </a:rPr>
              <a:t>產業概況 </a:t>
            </a:r>
            <a:r>
              <a:rPr lang="en-US" altLang="zh-TW" sz="2600" b="1" dirty="0">
                <a:solidFill>
                  <a:srgbClr val="003366"/>
                </a:solidFill>
              </a:rPr>
              <a:t>/</a:t>
            </a:r>
            <a:r>
              <a:rPr lang="en-US" altLang="zh-TW" sz="2800" b="1" dirty="0">
                <a:solidFill>
                  <a:srgbClr val="003366"/>
                </a:solidFill>
                <a:latin typeface="Calibri" pitchFamily="34" charset="0"/>
              </a:rPr>
              <a:t> </a:t>
            </a:r>
            <a:r>
              <a:rPr lang="en-US" altLang="zh-TW" b="1" dirty="0">
                <a:solidFill>
                  <a:schemeClr val="tx2"/>
                </a:solidFill>
                <a:latin typeface="Calibri" pitchFamily="34" charset="0"/>
              </a:rPr>
              <a:t>Sector Overview</a:t>
            </a:r>
            <a:endParaRPr lang="zh-TW" altLang="en-US" b="1" dirty="0">
              <a:solidFill>
                <a:schemeClr val="tx2"/>
              </a:solidFill>
              <a:latin typeface="Calibri" pitchFamily="34" charset="0"/>
            </a:endParaRPr>
          </a:p>
        </p:txBody>
      </p:sp>
      <p:sp>
        <p:nvSpPr>
          <p:cNvPr id="17450" name="Rectangle 3"/>
          <p:cNvSpPr>
            <a:spLocks noChangeArrowheads="1"/>
          </p:cNvSpPr>
          <p:nvPr/>
        </p:nvSpPr>
        <p:spPr bwMode="auto">
          <a:xfrm>
            <a:off x="423863" y="4530725"/>
            <a:ext cx="5988050" cy="519113"/>
          </a:xfrm>
          <a:prstGeom prst="rect">
            <a:avLst/>
          </a:prstGeom>
          <a:noFill/>
          <a:ln w="9525">
            <a:noFill/>
            <a:miter lim="800000"/>
            <a:headEnd/>
            <a:tailEnd/>
          </a:ln>
        </p:spPr>
        <p:txBody>
          <a:bodyPr lIns="92075" tIns="46038" rIns="92075" bIns="46038">
            <a:spAutoFit/>
          </a:bodyPr>
          <a:lstStyle/>
          <a:p>
            <a:pPr marL="285750" indent="-285750" algn="l" eaLnBrk="1" hangingPunct="1">
              <a:spcBef>
                <a:spcPct val="0"/>
              </a:spcBef>
              <a:buFont typeface="Wingdings" pitchFamily="2" charset="2"/>
              <a:buChar char="Ø"/>
            </a:pPr>
            <a:r>
              <a:rPr lang="zh-TW" altLang="en-US" sz="2600" b="1" dirty="0">
                <a:solidFill>
                  <a:srgbClr val="003366"/>
                </a:solidFill>
              </a:rPr>
              <a:t>業務</a:t>
            </a:r>
            <a:r>
              <a:rPr lang="zh-TW" altLang="en-US" sz="2600" b="1" dirty="0" smtClean="0">
                <a:solidFill>
                  <a:srgbClr val="003366"/>
                </a:solidFill>
              </a:rPr>
              <a:t>重點 </a:t>
            </a:r>
            <a:r>
              <a:rPr lang="en-US" altLang="zh-TW" sz="2600" b="1" dirty="0" smtClean="0">
                <a:solidFill>
                  <a:srgbClr val="003366"/>
                </a:solidFill>
              </a:rPr>
              <a:t>/</a:t>
            </a:r>
            <a:r>
              <a:rPr lang="en-US" altLang="zh-TW" sz="2800" b="1" dirty="0" smtClean="0">
                <a:solidFill>
                  <a:srgbClr val="003366"/>
                </a:solidFill>
                <a:latin typeface="Calibri" pitchFamily="34" charset="0"/>
              </a:rPr>
              <a:t> </a:t>
            </a:r>
            <a:r>
              <a:rPr lang="en-US" altLang="zh-TW" b="1" dirty="0">
                <a:solidFill>
                  <a:schemeClr val="tx2"/>
                </a:solidFill>
                <a:latin typeface="Calibri" pitchFamily="34" charset="0"/>
              </a:rPr>
              <a:t>Main Responsibilities</a:t>
            </a:r>
            <a:endParaRPr lang="zh-TW" altLang="en-US" b="1" dirty="0">
              <a:solidFill>
                <a:schemeClr val="tx2"/>
              </a:solidFill>
              <a:latin typeface="Calibri" pitchFamily="34" charset="0"/>
            </a:endParaRPr>
          </a:p>
        </p:txBody>
      </p:sp>
      <p:sp>
        <p:nvSpPr>
          <p:cNvPr id="17451" name="Rectangle 43"/>
          <p:cNvSpPr>
            <a:spLocks noChangeArrowheads="1"/>
          </p:cNvSpPr>
          <p:nvPr/>
        </p:nvSpPr>
        <p:spPr bwMode="auto">
          <a:xfrm>
            <a:off x="8274346" y="2401888"/>
            <a:ext cx="1107483" cy="369332"/>
          </a:xfrm>
          <a:prstGeom prst="rect">
            <a:avLst/>
          </a:prstGeom>
          <a:noFill/>
          <a:ln w="12700">
            <a:noFill/>
            <a:miter lim="800000"/>
            <a:headEnd/>
            <a:tailEnd/>
          </a:ln>
        </p:spPr>
        <p:txBody>
          <a:bodyPr wrap="none">
            <a:spAutoFit/>
          </a:bodyPr>
          <a:lstStyle/>
          <a:p>
            <a:r>
              <a:rPr lang="en-US" altLang="zh-TW" sz="1800">
                <a:solidFill>
                  <a:schemeClr val="bg2"/>
                </a:solidFill>
                <a:latin typeface="Calibri" pitchFamily="34" charset="0"/>
              </a:rPr>
              <a:t>Year </a:t>
            </a:r>
            <a:r>
              <a:rPr lang="en-US" altLang="zh-TW" sz="1800" smtClean="0">
                <a:solidFill>
                  <a:schemeClr val="bg2"/>
                </a:solidFill>
                <a:latin typeface="Calibri" pitchFamily="34" charset="0"/>
              </a:rPr>
              <a:t>2019</a:t>
            </a:r>
            <a:endParaRPr lang="zh-TW" altLang="en-US" sz="1800" dirty="0">
              <a:solidFill>
                <a:schemeClr val="bg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568327"/>
            <a:ext cx="9905996" cy="631822"/>
          </a:xfrm>
          <a:prstGeom prst="rect">
            <a:avLst/>
          </a:prstGeom>
          <a:gradFill>
            <a:gsLst>
              <a:gs pos="0">
                <a:srgbClr val="8BA7BF"/>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3" name="Text Box 3"/>
          <p:cNvSpPr txBox="1"/>
          <p:nvPr/>
        </p:nvSpPr>
        <p:spPr>
          <a:xfrm>
            <a:off x="342900" y="571500"/>
            <a:ext cx="9210678" cy="5847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220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003366"/>
                </a:solidFill>
                <a:uFillTx/>
                <a:latin typeface="Calibri" pitchFamily="34"/>
                <a:ea typeface="SimSun" pitchFamily="2"/>
              </a:rPr>
              <a:t>III.</a:t>
            </a:r>
            <a:r>
              <a:rPr lang="zh-TW" sz="3200" b="1" i="0" u="none" strike="noStrike" kern="1200" cap="none" spc="0" baseline="0" dirty="0">
                <a:solidFill>
                  <a:srgbClr val="003366"/>
                </a:solidFill>
                <a:uFillTx/>
                <a:latin typeface="標楷體" pitchFamily="65"/>
                <a:ea typeface="標楷體" pitchFamily="65"/>
              </a:rPr>
              <a:t>工程技術</a:t>
            </a:r>
            <a:r>
              <a:rPr lang="en-US" sz="3200" b="1" i="0" u="none" strike="noStrike" kern="1200" cap="none" spc="0" baseline="0" dirty="0">
                <a:solidFill>
                  <a:srgbClr val="003366"/>
                </a:solidFill>
                <a:uFillTx/>
                <a:latin typeface="標楷體" pitchFamily="65"/>
                <a:ea typeface="標楷體" pitchFamily="65"/>
              </a:rPr>
              <a:t> / </a:t>
            </a:r>
            <a:r>
              <a:rPr lang="en-US" sz="3200" b="1" i="0" u="none" strike="noStrike" kern="1200" cap="none" spc="0" baseline="0" dirty="0">
                <a:solidFill>
                  <a:srgbClr val="003366"/>
                </a:solidFill>
                <a:uFillTx/>
                <a:latin typeface="Calibri" pitchFamily="34"/>
                <a:ea typeface="SimSun" pitchFamily="2"/>
              </a:rPr>
              <a:t>Technology</a:t>
            </a:r>
          </a:p>
        </p:txBody>
      </p:sp>
      <p:sp>
        <p:nvSpPr>
          <p:cNvPr id="4" name="AutoShape 4"/>
          <p:cNvSpPr/>
          <p:nvPr/>
        </p:nvSpPr>
        <p:spPr>
          <a:xfrm>
            <a:off x="347664" y="1611309"/>
            <a:ext cx="9259891" cy="4833939"/>
          </a:xfrm>
          <a:custGeom>
            <a:avLst/>
            <a:gdLst>
              <a:gd name="f0" fmla="val 10800000"/>
              <a:gd name="f1" fmla="val 5400000"/>
              <a:gd name="f2" fmla="val 16200000"/>
              <a:gd name="f3" fmla="val w"/>
              <a:gd name="f4" fmla="val h"/>
              <a:gd name="f5" fmla="val ss"/>
              <a:gd name="f6" fmla="val 0"/>
              <a:gd name="f7" fmla="*/ 5419351 1 1725033"/>
              <a:gd name="f8" fmla="val 45"/>
              <a:gd name="f9" fmla="val 1128"/>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a:solidFill>
              <a:srgbClr val="6087A8"/>
            </a:solidFill>
            <a:prstDash val="solid"/>
            <a:round/>
          </a:ln>
        </p:spPr>
        <p:txBody>
          <a:bodyPr vert="horz" wrap="non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5" name="Rectangle 5"/>
          <p:cNvSpPr/>
          <p:nvPr/>
        </p:nvSpPr>
        <p:spPr>
          <a:xfrm>
            <a:off x="142875" y="1308104"/>
            <a:ext cx="8021638" cy="906463"/>
          </a:xfrm>
          <a:prstGeom prst="rect">
            <a:avLst/>
          </a:prstGeom>
          <a:solidFill>
            <a:srgbClr val="CC6600"/>
          </a:solidFill>
          <a:ln>
            <a:noFill/>
            <a:prstDash val="solid"/>
          </a:ln>
        </p:spPr>
        <p:txBody>
          <a:bodyPr vert="horz" wrap="squar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6" name="Rectangle 6"/>
          <p:cNvSpPr/>
          <p:nvPr/>
        </p:nvSpPr>
        <p:spPr>
          <a:xfrm>
            <a:off x="203197" y="1311277"/>
            <a:ext cx="8474073" cy="915991"/>
          </a:xfrm>
          <a:prstGeom prst="rect">
            <a:avLst/>
          </a:prstGeom>
          <a:noFill/>
          <a:ln>
            <a:noFill/>
            <a:prstDash val="solid"/>
          </a:ln>
        </p:spPr>
        <p:txBody>
          <a:bodyPr vert="horz" wrap="square" lIns="91440" tIns="45720" rIns="91440" bIns="45720" anchor="t" anchorCtr="0" compatLnSpc="1">
            <a:spAutoFit/>
          </a:bodyPr>
          <a:lstStyle/>
          <a:p>
            <a:pPr marL="180978" marR="0" lvl="0" indent="-180978" algn="l"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alibri" pitchFamily="34"/>
                <a:ea typeface="標楷體" pitchFamily="65"/>
              </a:rPr>
              <a:t>iv. </a:t>
            </a:r>
            <a:r>
              <a:rPr lang="zh-TW" sz="2800" b="1" i="0" u="none" strike="noStrike" kern="1200" cap="none" spc="0" baseline="0" dirty="0">
                <a:solidFill>
                  <a:srgbClr val="FFFFFF"/>
                </a:solidFill>
                <a:uFillTx/>
                <a:latin typeface="Calibri" pitchFamily="34"/>
                <a:ea typeface="標楷體" pitchFamily="65"/>
              </a:rPr>
              <a:t>工程技術及經費</a:t>
            </a:r>
            <a:r>
              <a:rPr lang="zh-TW" sz="2800" b="1" i="0" u="none" strike="noStrike" kern="1200" cap="none" spc="0" baseline="0" dirty="0" smtClean="0">
                <a:solidFill>
                  <a:srgbClr val="FFFFFF"/>
                </a:solidFill>
                <a:uFillTx/>
                <a:latin typeface="Calibri" pitchFamily="34"/>
                <a:ea typeface="標楷體" pitchFamily="65"/>
              </a:rPr>
              <a:t>審議</a:t>
            </a:r>
            <a:r>
              <a:rPr lang="en-US" altLang="zh-TW" sz="2800" b="1" i="0" u="none" strike="noStrike" kern="1200" cap="none" spc="0" baseline="0" dirty="0" smtClean="0">
                <a:solidFill>
                  <a:srgbClr val="FFFFFF"/>
                </a:solidFill>
                <a:uFillTx/>
                <a:latin typeface="Calibri" pitchFamily="34"/>
                <a:ea typeface="標楷體" pitchFamily="65"/>
              </a:rPr>
              <a:t> </a:t>
            </a:r>
            <a:r>
              <a:rPr lang="zh-TW" sz="2800" b="1" i="0" u="none" strike="noStrike" kern="1200" cap="none" spc="0" baseline="0" dirty="0" smtClean="0">
                <a:solidFill>
                  <a:srgbClr val="FFFFFF"/>
                </a:solidFill>
                <a:uFillTx/>
                <a:latin typeface="Calibri" pitchFamily="34"/>
                <a:ea typeface="標楷體" pitchFamily="65"/>
              </a:rPr>
              <a:t>/ </a:t>
            </a:r>
            <a:r>
              <a:rPr lang="en-US" sz="2600" b="1" i="0" u="none" strike="noStrike" kern="1200" cap="none" spc="0" baseline="0" dirty="0">
                <a:solidFill>
                  <a:srgbClr val="FFFFFF"/>
                </a:solidFill>
                <a:uFillTx/>
                <a:latin typeface="Calibri" pitchFamily="34"/>
                <a:ea typeface="標楷體" pitchFamily="65"/>
              </a:rPr>
              <a:t>Conducting Technical and</a:t>
            </a:r>
          </a:p>
          <a:p>
            <a:pPr marL="180978" marR="0" lvl="0" indent="-180978"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600" b="1" i="0" u="none" strike="noStrike" kern="1200" cap="none" spc="0" baseline="0" dirty="0">
                <a:solidFill>
                  <a:srgbClr val="FFFFFF"/>
                </a:solidFill>
                <a:uFillTx/>
                <a:latin typeface="Calibri" pitchFamily="34"/>
                <a:ea typeface="標楷體" pitchFamily="65"/>
              </a:rPr>
              <a:t>       Budgetary  Reviews of Public Construction Programs</a:t>
            </a:r>
          </a:p>
        </p:txBody>
      </p:sp>
      <p:sp>
        <p:nvSpPr>
          <p:cNvPr id="7" name="Rectangle 3"/>
          <p:cNvSpPr/>
          <p:nvPr/>
        </p:nvSpPr>
        <p:spPr>
          <a:xfrm>
            <a:off x="411159" y="2230441"/>
            <a:ext cx="9297984" cy="3962396"/>
          </a:xfrm>
          <a:prstGeom prst="rect">
            <a:avLst/>
          </a:prstGeom>
          <a:noFill/>
          <a:ln>
            <a:noFill/>
            <a:prstDash val="solid"/>
          </a:ln>
        </p:spPr>
        <p:txBody>
          <a:bodyPr vert="horz" wrap="square" lIns="92070" tIns="46040" rIns="92070" bIns="4604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Times New Roman" pitchFamily="18"/>
                <a:ea typeface="標楷體" pitchFamily="65"/>
              </a:rPr>
              <a:t>中央各機關辦理重大公共工程計畫，須提送基本設計階段圖說予本會審議。</a:t>
            </a:r>
          </a:p>
          <a:p>
            <a:pPr marL="285750" marR="0" lvl="0" indent="-285750" algn="l" defTabSz="914400" rtl="0" fontAlgn="auto" hangingPunct="1">
              <a:lnSpc>
                <a:spcPct val="9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a:solidFill>
                  <a:srgbClr val="336699"/>
                </a:solidFill>
                <a:uFillTx/>
                <a:latin typeface="Calibri" pitchFamily="34"/>
                <a:ea typeface="標楷體" pitchFamily="65"/>
              </a:rPr>
              <a:t>When conducting major public construction projects, central government entities shall submit drawings of basic design phase </a:t>
            </a:r>
            <a:r>
              <a:rPr lang="en-US" sz="2200" b="1" i="0" u="none" strike="noStrike" kern="1200" cap="none" spc="0" baseline="0" dirty="0" smtClean="0">
                <a:solidFill>
                  <a:srgbClr val="336699"/>
                </a:solidFill>
                <a:uFillTx/>
                <a:latin typeface="Calibri" pitchFamily="34"/>
                <a:ea typeface="標楷體" pitchFamily="65"/>
              </a:rPr>
              <a:t>to PCC </a:t>
            </a:r>
            <a:r>
              <a:rPr lang="en-US" sz="2200" b="1" i="0" u="none" strike="noStrike" kern="1200" cap="none" spc="0" baseline="0" dirty="0">
                <a:solidFill>
                  <a:srgbClr val="336699"/>
                </a:solidFill>
                <a:uFillTx/>
                <a:latin typeface="Calibri" pitchFamily="34"/>
                <a:ea typeface="標楷體" pitchFamily="65"/>
              </a:rPr>
              <a:t>for review.</a:t>
            </a:r>
          </a:p>
          <a:p>
            <a:pPr marL="285750" marR="0" lvl="0" indent="-285750" algn="l" defTabSz="914400" rtl="0" fontAlgn="auto" hangingPunct="1">
              <a:lnSpc>
                <a:spcPct val="100000"/>
              </a:lnSpc>
              <a:spcBef>
                <a:spcPts val="20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Times New Roman" pitchFamily="18"/>
                <a:ea typeface="標楷體" pitchFamily="65"/>
              </a:rPr>
              <a:t>審議重點：政策一致性、技術可行性、節能減碳措施、經費合理性等。</a:t>
            </a:r>
          </a:p>
          <a:p>
            <a:pPr marL="285750" marR="0" lvl="0" indent="-285750" algn="l" defTabSz="914400" rtl="0" fontAlgn="auto" hangingPunct="1">
              <a:lnSpc>
                <a:spcPct val="9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a:solidFill>
                  <a:srgbClr val="336699"/>
                </a:solidFill>
                <a:uFillTx/>
                <a:latin typeface="Calibri" pitchFamily="34"/>
                <a:ea typeface="標楷體" pitchFamily="65"/>
              </a:rPr>
              <a:t>Main reviewing items: policy consistency, technical feasibility, c</a:t>
            </a:r>
            <a:r>
              <a:rPr lang="zh-TW" sz="2200" b="1" i="0" u="none" strike="noStrike" kern="1200" cap="none" spc="0" baseline="0" dirty="0">
                <a:solidFill>
                  <a:srgbClr val="336699"/>
                </a:solidFill>
                <a:uFillTx/>
                <a:latin typeface="Calibri" pitchFamily="34"/>
                <a:ea typeface="標楷體" pitchFamily="65"/>
              </a:rPr>
              <a:t>arbon reduction</a:t>
            </a:r>
            <a:r>
              <a:rPr lang="en-US" sz="2200" b="1" i="0" u="none" strike="noStrike" kern="1200" cap="none" spc="0" baseline="0" dirty="0">
                <a:solidFill>
                  <a:srgbClr val="336699"/>
                </a:solidFill>
                <a:uFillTx/>
                <a:latin typeface="Calibri" pitchFamily="34"/>
                <a:ea typeface="標楷體" pitchFamily="65"/>
              </a:rPr>
              <a:t> and energy saving measures, and reasonability of budget.</a:t>
            </a:r>
          </a:p>
          <a:p>
            <a:pPr marL="285750" marR="0" lvl="0" indent="-285750" algn="l" defTabSz="914400" rtl="0" fontAlgn="auto" hangingPunct="1">
              <a:lnSpc>
                <a:spcPct val="100000"/>
              </a:lnSpc>
              <a:spcBef>
                <a:spcPts val="20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Calibri" pitchFamily="34"/>
                <a:ea typeface="標楷體" pitchFamily="65"/>
              </a:rPr>
              <a:t>每年審議數量約</a:t>
            </a:r>
            <a:r>
              <a:rPr lang="en-US" sz="2600" b="1" i="0" u="none" strike="noStrike" kern="1200" cap="none" spc="0" baseline="0" dirty="0">
                <a:solidFill>
                  <a:srgbClr val="003366"/>
                </a:solidFill>
                <a:uFillTx/>
                <a:latin typeface="Calibri" pitchFamily="34"/>
                <a:ea typeface="標楷體" pitchFamily="65"/>
              </a:rPr>
              <a:t>400</a:t>
            </a:r>
            <a:r>
              <a:rPr lang="zh-TW" sz="2600" b="1" i="0" u="none" strike="noStrike" kern="1200" cap="none" spc="0" baseline="0" dirty="0">
                <a:solidFill>
                  <a:srgbClr val="003366"/>
                </a:solidFill>
                <a:uFillTx/>
                <a:latin typeface="Calibri" pitchFamily="34"/>
                <a:ea typeface="標楷體" pitchFamily="65"/>
              </a:rPr>
              <a:t>件，節省經費約</a:t>
            </a:r>
            <a:r>
              <a:rPr lang="en-US" sz="2600" b="1" i="0" u="none" strike="noStrike" kern="1200" cap="none" spc="0" baseline="0" dirty="0">
                <a:solidFill>
                  <a:srgbClr val="003366"/>
                </a:solidFill>
                <a:uFillTx/>
                <a:latin typeface="Calibri" pitchFamily="34"/>
                <a:ea typeface="標楷體" pitchFamily="65"/>
              </a:rPr>
              <a:t>200</a:t>
            </a:r>
            <a:r>
              <a:rPr lang="zh-TW" sz="2600" b="1" i="0" u="none" strike="noStrike" kern="1200" cap="none" spc="0" baseline="0" dirty="0">
                <a:solidFill>
                  <a:srgbClr val="003366"/>
                </a:solidFill>
                <a:uFillTx/>
                <a:latin typeface="Calibri" pitchFamily="34"/>
                <a:ea typeface="標楷體" pitchFamily="65"/>
              </a:rPr>
              <a:t>億元。</a:t>
            </a:r>
          </a:p>
          <a:p>
            <a:pPr marL="285750" marR="0" lvl="0" indent="-285750" algn="l" defTabSz="914400" rtl="0" fontAlgn="auto" hangingPunct="1">
              <a:lnSpc>
                <a:spcPct val="9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smtClean="0">
                <a:solidFill>
                  <a:srgbClr val="336699"/>
                </a:solidFill>
                <a:uFillTx/>
                <a:latin typeface="Calibri" pitchFamily="34"/>
                <a:ea typeface="標楷體" pitchFamily="65"/>
              </a:rPr>
              <a:t>PCC </a:t>
            </a:r>
            <a:r>
              <a:rPr lang="en-US" sz="2200" b="1" i="0" u="none" strike="noStrike" kern="1200" cap="none" spc="0" baseline="0" dirty="0">
                <a:solidFill>
                  <a:srgbClr val="336699"/>
                </a:solidFill>
                <a:uFillTx/>
                <a:latin typeface="Calibri" pitchFamily="34"/>
                <a:ea typeface="標楷體" pitchFamily="65"/>
              </a:rPr>
              <a:t>reviews approximately 400 construction projects per year and saves about NT$ 20 billion on the budget.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568327"/>
            <a:ext cx="9905996" cy="631822"/>
          </a:xfrm>
          <a:prstGeom prst="rect">
            <a:avLst/>
          </a:prstGeom>
          <a:gradFill>
            <a:gsLst>
              <a:gs pos="0">
                <a:srgbClr val="8BA7BF"/>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3" name="Text Box 3"/>
          <p:cNvSpPr txBox="1"/>
          <p:nvPr/>
        </p:nvSpPr>
        <p:spPr>
          <a:xfrm>
            <a:off x="342900" y="571500"/>
            <a:ext cx="9210678" cy="5847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220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003366"/>
                </a:solidFill>
                <a:uFillTx/>
                <a:latin typeface="Calibri" pitchFamily="34"/>
                <a:ea typeface="SimSun" pitchFamily="2"/>
              </a:rPr>
              <a:t>III.</a:t>
            </a:r>
            <a:r>
              <a:rPr lang="zh-TW" sz="3200" b="1" i="0" u="none" strike="noStrike" kern="1200" cap="none" spc="0" baseline="0" dirty="0">
                <a:solidFill>
                  <a:srgbClr val="003366"/>
                </a:solidFill>
                <a:uFillTx/>
                <a:latin typeface="標楷體" pitchFamily="65"/>
                <a:ea typeface="標楷體" pitchFamily="65"/>
              </a:rPr>
              <a:t>工程技術</a:t>
            </a:r>
            <a:r>
              <a:rPr lang="en-US" sz="3200" b="1" i="0" u="none" strike="noStrike" kern="1200" cap="none" spc="0" baseline="0" dirty="0">
                <a:solidFill>
                  <a:srgbClr val="003366"/>
                </a:solidFill>
                <a:uFillTx/>
                <a:latin typeface="標楷體" pitchFamily="65"/>
                <a:ea typeface="標楷體" pitchFamily="65"/>
              </a:rPr>
              <a:t> / </a:t>
            </a:r>
            <a:r>
              <a:rPr lang="en-US" sz="3200" b="1" i="0" u="none" strike="noStrike" kern="1200" cap="none" spc="0" baseline="0" dirty="0">
                <a:solidFill>
                  <a:srgbClr val="003366"/>
                </a:solidFill>
                <a:uFillTx/>
                <a:latin typeface="Calibri" pitchFamily="34"/>
                <a:ea typeface="SimSun" pitchFamily="2"/>
              </a:rPr>
              <a:t>Technology</a:t>
            </a:r>
          </a:p>
        </p:txBody>
      </p:sp>
      <p:sp>
        <p:nvSpPr>
          <p:cNvPr id="4" name="AutoShape 4"/>
          <p:cNvSpPr/>
          <p:nvPr/>
        </p:nvSpPr>
        <p:spPr>
          <a:xfrm>
            <a:off x="347664" y="1611308"/>
            <a:ext cx="9259891" cy="4896000"/>
          </a:xfrm>
          <a:custGeom>
            <a:avLst/>
            <a:gdLst>
              <a:gd name="f0" fmla="val 10800000"/>
              <a:gd name="f1" fmla="val 5400000"/>
              <a:gd name="f2" fmla="val 16200000"/>
              <a:gd name="f3" fmla="val w"/>
              <a:gd name="f4" fmla="val h"/>
              <a:gd name="f5" fmla="val ss"/>
              <a:gd name="f6" fmla="val 0"/>
              <a:gd name="f7" fmla="*/ 5419351 1 1725033"/>
              <a:gd name="f8" fmla="val 45"/>
              <a:gd name="f9" fmla="val 1128"/>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a:solidFill>
              <a:srgbClr val="6087A8"/>
            </a:solidFill>
            <a:prstDash val="solid"/>
            <a:round/>
          </a:ln>
        </p:spPr>
        <p:txBody>
          <a:bodyPr vert="horz" wrap="non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5" name="Rectangle 5"/>
          <p:cNvSpPr/>
          <p:nvPr/>
        </p:nvSpPr>
        <p:spPr>
          <a:xfrm>
            <a:off x="142875" y="1287322"/>
            <a:ext cx="9288000" cy="906463"/>
          </a:xfrm>
          <a:prstGeom prst="rect">
            <a:avLst/>
          </a:prstGeom>
          <a:solidFill>
            <a:srgbClr val="CC6600"/>
          </a:solidFill>
          <a:ln>
            <a:noFill/>
            <a:prstDash val="solid"/>
          </a:ln>
        </p:spPr>
        <p:txBody>
          <a:bodyPr vert="horz" wrap="squar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6" name="Rectangle 6"/>
          <p:cNvSpPr/>
          <p:nvPr/>
        </p:nvSpPr>
        <p:spPr>
          <a:xfrm>
            <a:off x="127002" y="1277794"/>
            <a:ext cx="9255989" cy="946147"/>
          </a:xfrm>
          <a:prstGeom prst="rect">
            <a:avLst/>
          </a:prstGeom>
          <a:noFill/>
          <a:ln>
            <a:noFill/>
            <a:prstDash val="solid"/>
          </a:ln>
        </p:spPr>
        <p:txBody>
          <a:bodyPr vert="horz" wrap="square" lIns="91440" tIns="45720" rIns="91440" bIns="45720" anchor="t" anchorCtr="0" compatLnSpc="1">
            <a:spAutoFit/>
          </a:bodyPr>
          <a:lstStyle/>
          <a:p>
            <a:pPr marL="180978" marR="0" lvl="0" indent="-180978" algn="l"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alibri" pitchFamily="34"/>
                <a:ea typeface="標楷體" pitchFamily="65"/>
              </a:rPr>
              <a:t>v. </a:t>
            </a:r>
            <a:r>
              <a:rPr lang="zh-TW" sz="2800" b="1" i="0" u="none" strike="noStrike" kern="1200" cap="none" spc="0" baseline="0" dirty="0">
                <a:solidFill>
                  <a:srgbClr val="FFFFFF"/>
                </a:solidFill>
                <a:uFillTx/>
                <a:latin typeface="Calibri" pitchFamily="34"/>
                <a:ea typeface="標楷體" pitchFamily="65"/>
              </a:rPr>
              <a:t>鼓勵創新及建立施工綱要</a:t>
            </a:r>
            <a:r>
              <a:rPr lang="zh-TW" sz="2800" b="1" i="0" u="none" strike="noStrike" kern="1200" cap="none" spc="0" baseline="0" dirty="0" smtClean="0">
                <a:solidFill>
                  <a:srgbClr val="FFFFFF"/>
                </a:solidFill>
                <a:uFillTx/>
                <a:latin typeface="Calibri" pitchFamily="34"/>
                <a:ea typeface="標楷體" pitchFamily="65"/>
              </a:rPr>
              <a:t>規範</a:t>
            </a:r>
            <a:r>
              <a:rPr lang="en-US" altLang="zh-TW" sz="2800" b="1" i="0" u="none" strike="noStrike" kern="1200" cap="none" spc="0" baseline="0" dirty="0" smtClean="0">
                <a:solidFill>
                  <a:srgbClr val="FFFFFF"/>
                </a:solidFill>
                <a:uFillTx/>
                <a:latin typeface="Calibri" pitchFamily="34"/>
                <a:ea typeface="標楷體" pitchFamily="65"/>
              </a:rPr>
              <a:t> </a:t>
            </a:r>
            <a:r>
              <a:rPr lang="zh-TW" sz="2800" b="1" i="0" u="none" strike="noStrike" kern="1200" cap="none" spc="0" baseline="0" dirty="0" smtClean="0">
                <a:solidFill>
                  <a:srgbClr val="FFFFFF"/>
                </a:solidFill>
                <a:uFillTx/>
                <a:latin typeface="Calibri" pitchFamily="34"/>
                <a:ea typeface="標楷體" pitchFamily="65"/>
              </a:rPr>
              <a:t>/</a:t>
            </a:r>
            <a:r>
              <a:rPr lang="en-US" sz="2800" b="1" i="0" u="none" strike="noStrike" kern="1200" cap="none" spc="0" baseline="0" dirty="0" smtClean="0">
                <a:solidFill>
                  <a:srgbClr val="FFFFFF"/>
                </a:solidFill>
                <a:uFillTx/>
                <a:latin typeface="Calibri" pitchFamily="34"/>
                <a:ea typeface="標楷體" pitchFamily="65"/>
              </a:rPr>
              <a:t> Encouraging </a:t>
            </a:r>
            <a:r>
              <a:rPr lang="en-US" sz="2800" b="1" i="0" u="none" strike="noStrike" kern="1200" cap="none" spc="0" baseline="0" dirty="0">
                <a:solidFill>
                  <a:srgbClr val="FFFFFF"/>
                </a:solidFill>
                <a:uFillTx/>
                <a:latin typeface="Calibri" pitchFamily="34"/>
                <a:ea typeface="標楷體" pitchFamily="65"/>
              </a:rPr>
              <a:t>Innovation and </a:t>
            </a:r>
            <a:r>
              <a:rPr lang="en-US" sz="2800" b="1" i="0" u="none" strike="noStrike" kern="1200" cap="none" spc="0" baseline="0" dirty="0" smtClean="0">
                <a:solidFill>
                  <a:srgbClr val="FFFFFF"/>
                </a:solidFill>
                <a:uFillTx/>
                <a:latin typeface="Calibri" pitchFamily="34"/>
                <a:ea typeface="標楷體" pitchFamily="65"/>
              </a:rPr>
              <a:t>Establishing </a:t>
            </a:r>
            <a:r>
              <a:rPr lang="en-US" sz="2800" b="1" i="0" u="none" strike="noStrike" kern="1200" cap="none" spc="0" baseline="0" dirty="0">
                <a:solidFill>
                  <a:srgbClr val="FFFFFF"/>
                </a:solidFill>
                <a:uFillTx/>
                <a:latin typeface="Calibri" pitchFamily="34"/>
                <a:ea typeface="標楷體" pitchFamily="65"/>
              </a:rPr>
              <a:t>Construction S</a:t>
            </a:r>
            <a:r>
              <a:rPr lang="zh-TW" sz="2800" b="1" i="0" u="none" strike="noStrike" kern="1200" cap="none" spc="0" baseline="0" dirty="0">
                <a:solidFill>
                  <a:srgbClr val="FFFFFF"/>
                </a:solidFill>
                <a:uFillTx/>
                <a:latin typeface="Calibri" pitchFamily="34"/>
                <a:ea typeface="標楷體" pitchFamily="65"/>
              </a:rPr>
              <a:t>pecifications</a:t>
            </a:r>
          </a:p>
        </p:txBody>
      </p:sp>
      <p:sp>
        <p:nvSpPr>
          <p:cNvPr id="7" name="Rectangle 3"/>
          <p:cNvSpPr/>
          <p:nvPr/>
        </p:nvSpPr>
        <p:spPr>
          <a:xfrm>
            <a:off x="411159" y="2156544"/>
            <a:ext cx="9245598" cy="4440323"/>
          </a:xfrm>
          <a:prstGeom prst="rect">
            <a:avLst/>
          </a:prstGeom>
          <a:noFill/>
          <a:ln>
            <a:noFill/>
            <a:prstDash val="solid"/>
          </a:ln>
        </p:spPr>
        <p:txBody>
          <a:bodyPr vert="horz" wrap="square" lIns="92070" tIns="46040" rIns="92070" bIns="46040" anchor="t" anchorCtr="0" compatLnSpc="1">
            <a:spAutoFit/>
          </a:bodyPr>
          <a:lstStyle/>
          <a:p>
            <a:pPr marL="285750" marR="0" lvl="0" indent="-285750" algn="l" defTabSz="914400" rtl="0" fontAlgn="auto" hangingPunct="1">
              <a:lnSpc>
                <a:spcPct val="100000"/>
              </a:lnSpc>
              <a:spcBef>
                <a:spcPts val="20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Calibri" pitchFamily="34"/>
                <a:ea typeface="標楷體" pitchFamily="65"/>
              </a:rPr>
              <a:t>蒐集公共工程運用之新材料、技術及工法，鼓勵機關透過政府採購法機制納入創新，提升公共工程品質與效益。</a:t>
            </a:r>
            <a:endParaRPr lang="en-US" sz="2600" b="1" i="0" u="none" strike="noStrike" kern="1200" cap="none" spc="0" baseline="0" dirty="0">
              <a:solidFill>
                <a:srgbClr val="003366"/>
              </a:solidFill>
              <a:uFillTx/>
              <a:latin typeface="Calibri" pitchFamily="34"/>
              <a:ea typeface="標楷體" pitchFamily="65"/>
            </a:endParaRPr>
          </a:p>
          <a:p>
            <a:pPr marL="285750" marR="0" lvl="0" indent="-285750" algn="l" defTabSz="914400" rtl="0" fontAlgn="auto" hangingPunct="1">
              <a:lnSpc>
                <a:spcPct val="100000"/>
              </a:lnSpc>
              <a:spcBef>
                <a:spcPts val="30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smtClean="0">
                <a:solidFill>
                  <a:srgbClr val="336699"/>
                </a:solidFill>
                <a:uFillTx/>
                <a:latin typeface="Calibri" pitchFamily="34"/>
                <a:ea typeface="標楷體" pitchFamily="65"/>
              </a:rPr>
              <a:t>Collect information on new construction materials, technologies and methods used in public construction projects to encourage innovation via government procurement process and improve the quality and efficiency of public construction.</a:t>
            </a:r>
            <a:endParaRPr lang="en-US" sz="2200" b="1" i="0" u="none" strike="noStrike" kern="1200" cap="none" spc="0" baseline="0" dirty="0">
              <a:solidFill>
                <a:srgbClr val="336699"/>
              </a:solidFill>
              <a:uFillTx/>
              <a:latin typeface="Calibri" pitchFamily="34"/>
              <a:ea typeface="標楷體" pitchFamily="65"/>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Times New Roman" pitchFamily="18"/>
                <a:ea typeface="標楷體" pitchFamily="65"/>
              </a:rPr>
              <a:t>為整合劃一全國工程施工規範，建立施工綱要規範，提供標準架構及綱要性內容</a:t>
            </a:r>
            <a:r>
              <a:rPr lang="zh-TW" sz="2200" b="1" i="0" u="none" strike="noStrike" kern="1200" cap="none" spc="0" baseline="0" dirty="0">
                <a:solidFill>
                  <a:srgbClr val="003366"/>
                </a:solidFill>
                <a:uFillTx/>
                <a:latin typeface="Times New Roman" pitchFamily="18"/>
                <a:ea typeface="標楷體" pitchFamily="65"/>
              </a:rPr>
              <a:t>，</a:t>
            </a:r>
            <a:r>
              <a:rPr lang="zh-TW" sz="2600" b="1" i="0" u="none" strike="noStrike" kern="1200" cap="none" spc="0" baseline="0" dirty="0">
                <a:solidFill>
                  <a:srgbClr val="003366"/>
                </a:solidFill>
                <a:uFillTx/>
                <a:latin typeface="Times New Roman" pitchFamily="18"/>
                <a:ea typeface="標楷體" pitchFamily="65"/>
              </a:rPr>
              <a:t>作為規劃設計參考並提升工程品質。</a:t>
            </a: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smtClean="0">
                <a:solidFill>
                  <a:schemeClr val="tx2"/>
                </a:solidFill>
                <a:uFillTx/>
                <a:latin typeface="Calibri" pitchFamily="34"/>
                <a:ea typeface="標楷體" pitchFamily="65"/>
              </a:rPr>
              <a:t>E</a:t>
            </a:r>
            <a:r>
              <a:rPr lang="zh-TW" sz="2200" b="1" i="0" u="none" strike="noStrike" kern="1200" cap="none" spc="0" baseline="0" dirty="0" smtClean="0">
                <a:solidFill>
                  <a:schemeClr val="tx2"/>
                </a:solidFill>
                <a:uFillTx/>
                <a:latin typeface="Calibri" pitchFamily="34"/>
                <a:ea typeface="標楷體" pitchFamily="65"/>
              </a:rPr>
              <a:t>stablish</a:t>
            </a:r>
            <a:r>
              <a:rPr lang="en-US" sz="2200" b="1" i="0" u="none" strike="noStrike" kern="1200" cap="none" spc="0" baseline="0" dirty="0" smtClean="0">
                <a:solidFill>
                  <a:schemeClr val="tx2"/>
                </a:solidFill>
                <a:uFillTx/>
                <a:latin typeface="Calibri" pitchFamily="34"/>
                <a:ea typeface="標楷體" pitchFamily="65"/>
              </a:rPr>
              <a:t> the public construction guide </a:t>
            </a:r>
            <a:r>
              <a:rPr lang="zh-TW" sz="2200" b="1" i="0" u="none" strike="noStrike" kern="1200" cap="none" spc="0" baseline="0" dirty="0" smtClean="0">
                <a:solidFill>
                  <a:schemeClr val="tx2"/>
                </a:solidFill>
                <a:uFillTx/>
                <a:latin typeface="Calibri" pitchFamily="34"/>
                <a:ea typeface="標楷體" pitchFamily="65"/>
              </a:rPr>
              <a:t>specifications</a:t>
            </a:r>
            <a:r>
              <a:rPr lang="en-US" altLang="zh-TW" sz="2200" b="1" i="0" u="none" strike="noStrike" kern="1200" cap="none" spc="0" baseline="0" dirty="0" smtClean="0">
                <a:solidFill>
                  <a:schemeClr val="tx2"/>
                </a:solidFill>
                <a:uFillTx/>
                <a:latin typeface="Calibri" pitchFamily="34"/>
                <a:ea typeface="標楷體" pitchFamily="65"/>
              </a:rPr>
              <a:t>,</a:t>
            </a:r>
            <a:r>
              <a:rPr lang="zh-TW" sz="2200" b="1" i="0" u="none" strike="noStrike" kern="1200" cap="none" spc="0" baseline="0" dirty="0" smtClean="0">
                <a:solidFill>
                  <a:schemeClr val="tx2"/>
                </a:solidFill>
                <a:uFillTx/>
                <a:latin typeface="Calibri" pitchFamily="34"/>
                <a:ea typeface="標楷體" pitchFamily="65"/>
              </a:rPr>
              <a:t> </a:t>
            </a:r>
            <a:r>
              <a:rPr lang="en-US" altLang="zh-TW" sz="2200" b="1" i="0" u="none" strike="noStrike" kern="1200" cap="none" spc="0" baseline="0" dirty="0" smtClean="0">
                <a:solidFill>
                  <a:schemeClr val="tx2"/>
                </a:solidFill>
                <a:uFillTx/>
                <a:latin typeface="Calibri" pitchFamily="34"/>
                <a:ea typeface="標楷體" pitchFamily="65"/>
              </a:rPr>
              <a:t>including</a:t>
            </a:r>
            <a:r>
              <a:rPr lang="zh-TW" sz="2200" b="1" i="0" u="none" strike="noStrike" kern="1200" cap="none" spc="0" baseline="0" dirty="0" smtClean="0">
                <a:solidFill>
                  <a:schemeClr val="tx2"/>
                </a:solidFill>
                <a:uFillTx/>
                <a:latin typeface="Calibri" pitchFamily="34"/>
                <a:ea typeface="標楷體" pitchFamily="65"/>
              </a:rPr>
              <a:t> </a:t>
            </a:r>
            <a:r>
              <a:rPr lang="en-US" sz="2200" b="1" i="0" u="none" strike="noStrike" kern="1200" cap="none" spc="0" baseline="0" dirty="0" smtClean="0">
                <a:solidFill>
                  <a:schemeClr val="tx2"/>
                </a:solidFill>
                <a:uFillTx/>
                <a:latin typeface="Calibri" pitchFamily="34"/>
                <a:ea typeface="標楷體" pitchFamily="65"/>
              </a:rPr>
              <a:t>framework </a:t>
            </a:r>
            <a:r>
              <a:rPr lang="zh-TW" sz="2200" b="1" i="0" u="none" strike="noStrike" kern="1200" cap="none" spc="0" baseline="0" dirty="0" smtClean="0">
                <a:solidFill>
                  <a:schemeClr val="tx2"/>
                </a:solidFill>
                <a:uFillTx/>
                <a:latin typeface="Calibri" pitchFamily="34"/>
                <a:ea typeface="標楷體" pitchFamily="65"/>
              </a:rPr>
              <a:t>and outline</a:t>
            </a:r>
            <a:r>
              <a:rPr lang="en-US" sz="2200" b="1" i="0" u="none" strike="noStrike" kern="1200" cap="none" spc="0" baseline="0" dirty="0" smtClean="0">
                <a:solidFill>
                  <a:schemeClr val="tx2"/>
                </a:solidFill>
                <a:uFillTx/>
                <a:latin typeface="Calibri" pitchFamily="34"/>
                <a:ea typeface="標楷體" pitchFamily="65"/>
              </a:rPr>
              <a:t>s to unify </a:t>
            </a:r>
            <a:r>
              <a:rPr lang="zh-TW" sz="2200" b="1" i="0" u="none" strike="noStrike" kern="1200" cap="none" spc="0" baseline="0" dirty="0" smtClean="0">
                <a:solidFill>
                  <a:schemeClr val="tx2"/>
                </a:solidFill>
                <a:uFillTx/>
                <a:latin typeface="Calibri" pitchFamily="34"/>
                <a:ea typeface="標楷體" pitchFamily="65"/>
              </a:rPr>
              <a:t>construction specifications in Taiwan. </a:t>
            </a:r>
            <a:r>
              <a:rPr lang="en-US" altLang="zh-TW" sz="2200" b="1" i="0" u="none" strike="noStrike" kern="1200" cap="none" spc="0" baseline="0" dirty="0" smtClean="0">
                <a:solidFill>
                  <a:schemeClr val="tx2"/>
                </a:solidFill>
                <a:uFillTx/>
                <a:latin typeface="Calibri" pitchFamily="34"/>
                <a:ea typeface="標楷體" pitchFamily="65"/>
              </a:rPr>
              <a:t>These specifications are used as the reference for </a:t>
            </a:r>
            <a:r>
              <a:rPr lang="en-US" sz="2200" b="1" i="0" u="none" strike="noStrike" kern="1200" cap="none" spc="0" baseline="0" dirty="0" smtClean="0">
                <a:solidFill>
                  <a:schemeClr val="tx2"/>
                </a:solidFill>
                <a:uFillTx/>
                <a:latin typeface="Calibri" pitchFamily="34"/>
                <a:ea typeface="標楷體" pitchFamily="65"/>
              </a:rPr>
              <a:t>designing </a:t>
            </a:r>
            <a:r>
              <a:rPr lang="en-US" sz="2200" b="1" i="0" u="none" strike="noStrike" kern="1200" cap="none" spc="0" baseline="0" smtClean="0">
                <a:solidFill>
                  <a:schemeClr val="tx2"/>
                </a:solidFill>
                <a:uFillTx/>
                <a:latin typeface="Calibri" pitchFamily="34"/>
                <a:ea typeface="標楷體" pitchFamily="65"/>
              </a:rPr>
              <a:t>and </a:t>
            </a:r>
            <a:r>
              <a:rPr lang="en-US" sz="2200" b="1" i="0" u="none" strike="noStrike" kern="1200" cap="none" spc="0" baseline="0" smtClean="0">
                <a:solidFill>
                  <a:schemeClr val="tx2"/>
                </a:solidFill>
                <a:uFillTx/>
                <a:latin typeface="Calibri" pitchFamily="34"/>
                <a:ea typeface="標楷體" pitchFamily="65"/>
              </a:rPr>
              <a:t>promoting </a:t>
            </a:r>
            <a:r>
              <a:rPr lang="en-US" sz="2200" b="1" i="0" u="none" strike="noStrike" kern="1200" cap="none" spc="0" baseline="0" dirty="0" smtClean="0">
                <a:solidFill>
                  <a:schemeClr val="tx2"/>
                </a:solidFill>
                <a:uFillTx/>
                <a:latin typeface="Calibri" pitchFamily="34"/>
                <a:ea typeface="標楷體" pitchFamily="65"/>
              </a:rPr>
              <a:t>the quality </a:t>
            </a:r>
            <a:r>
              <a:rPr lang="en-US" sz="2200" b="1" i="0" u="none" strike="noStrike" kern="1200" cap="none" spc="0" baseline="0" dirty="0">
                <a:solidFill>
                  <a:schemeClr val="tx2"/>
                </a:solidFill>
                <a:uFillTx/>
                <a:latin typeface="Calibri" pitchFamily="34"/>
                <a:ea typeface="標楷體" pitchFamily="65"/>
              </a:rPr>
              <a:t>of construction</a:t>
            </a:r>
            <a:r>
              <a:rPr lang="en-US" sz="2200" b="1" i="0" u="none" strike="noStrike" kern="1200" cap="none" spc="0" baseline="0" dirty="0" smtClean="0">
                <a:solidFill>
                  <a:schemeClr val="tx2"/>
                </a:solidFill>
                <a:uFillTx/>
                <a:latin typeface="Calibri" pitchFamily="34"/>
                <a:ea typeface="標楷體" pitchFamily="65"/>
              </a:rPr>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568327"/>
            <a:ext cx="9905996" cy="631822"/>
          </a:xfrm>
          <a:prstGeom prst="rect">
            <a:avLst/>
          </a:prstGeom>
          <a:gradFill>
            <a:gsLst>
              <a:gs pos="0">
                <a:srgbClr val="8BA7BF"/>
              </a:gs>
              <a:gs pos="100000">
                <a:srgbClr val="FFFFFF"/>
              </a:gs>
            </a:gsLst>
            <a:lin ang="0"/>
          </a:gradFill>
          <a:ln>
            <a:noFill/>
            <a:prstDash val="solid"/>
          </a:ln>
        </p:spPr>
        <p:txBody>
          <a:bodyPr vert="horz" wrap="none" lIns="91440" tIns="45720" rIns="91440" bIns="45720" anchor="ctr" anchorCtr="1" compatLnSpc="1"/>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3" name="Text Box 3"/>
          <p:cNvSpPr txBox="1"/>
          <p:nvPr/>
        </p:nvSpPr>
        <p:spPr>
          <a:xfrm>
            <a:off x="342900" y="571500"/>
            <a:ext cx="9210678" cy="5847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2200"/>
              </a:spcBef>
              <a:spcAft>
                <a:spcPts val="0"/>
              </a:spcAft>
              <a:buNone/>
              <a:tabLst/>
              <a:defRPr sz="1800" b="0" i="0" u="none" strike="noStrike" kern="0" cap="none" spc="0" baseline="0">
                <a:solidFill>
                  <a:srgbClr val="000000"/>
                </a:solidFill>
                <a:uFillTx/>
              </a:defRPr>
            </a:pPr>
            <a:r>
              <a:rPr lang="en-US" sz="3200" b="1" i="0" u="none" strike="noStrike" kern="1200" cap="none" spc="0" baseline="0" dirty="0">
                <a:solidFill>
                  <a:srgbClr val="003366"/>
                </a:solidFill>
                <a:uFillTx/>
                <a:latin typeface="Calibri" pitchFamily="34"/>
                <a:ea typeface="SimSun" pitchFamily="2"/>
              </a:rPr>
              <a:t>III.</a:t>
            </a:r>
            <a:r>
              <a:rPr lang="zh-TW" sz="3200" b="1" i="0" u="none" strike="noStrike" kern="1200" cap="none" spc="0" baseline="0" dirty="0">
                <a:solidFill>
                  <a:srgbClr val="003366"/>
                </a:solidFill>
                <a:uFillTx/>
                <a:latin typeface="標楷體" pitchFamily="65"/>
                <a:ea typeface="標楷體" pitchFamily="65"/>
              </a:rPr>
              <a:t>工程技術</a:t>
            </a:r>
            <a:r>
              <a:rPr lang="en-US" sz="3200" b="1" i="0" u="none" strike="noStrike" kern="1200" cap="none" spc="0" baseline="0" dirty="0">
                <a:solidFill>
                  <a:srgbClr val="003366"/>
                </a:solidFill>
                <a:uFillTx/>
                <a:latin typeface="標楷體" pitchFamily="65"/>
                <a:ea typeface="標楷體" pitchFamily="65"/>
              </a:rPr>
              <a:t> / </a:t>
            </a:r>
            <a:r>
              <a:rPr lang="en-US" sz="3200" b="1" i="0" u="none" strike="noStrike" kern="1200" cap="none" spc="0" baseline="0" dirty="0">
                <a:solidFill>
                  <a:srgbClr val="003366"/>
                </a:solidFill>
                <a:uFillTx/>
                <a:latin typeface="Calibri" pitchFamily="34"/>
                <a:ea typeface="SimSun" pitchFamily="2"/>
              </a:rPr>
              <a:t>Technology</a:t>
            </a:r>
          </a:p>
        </p:txBody>
      </p:sp>
      <p:sp>
        <p:nvSpPr>
          <p:cNvPr id="4" name="AutoShape 4"/>
          <p:cNvSpPr/>
          <p:nvPr/>
        </p:nvSpPr>
        <p:spPr>
          <a:xfrm>
            <a:off x="347664" y="1611309"/>
            <a:ext cx="9259891" cy="4833939"/>
          </a:xfrm>
          <a:custGeom>
            <a:avLst/>
            <a:gdLst>
              <a:gd name="f0" fmla="val 10800000"/>
              <a:gd name="f1" fmla="val 5400000"/>
              <a:gd name="f2" fmla="val 16200000"/>
              <a:gd name="f3" fmla="val w"/>
              <a:gd name="f4" fmla="val h"/>
              <a:gd name="f5" fmla="val ss"/>
              <a:gd name="f6" fmla="val 0"/>
              <a:gd name="f7" fmla="*/ 5419351 1 1725033"/>
              <a:gd name="f8" fmla="val 45"/>
              <a:gd name="f9" fmla="val 1128"/>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a:solidFill>
              <a:srgbClr val="6087A8"/>
            </a:solidFill>
            <a:prstDash val="solid"/>
            <a:round/>
          </a:ln>
        </p:spPr>
        <p:txBody>
          <a:bodyPr vert="horz" wrap="non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5" name="Rectangle 5"/>
          <p:cNvSpPr/>
          <p:nvPr/>
        </p:nvSpPr>
        <p:spPr>
          <a:xfrm>
            <a:off x="142875" y="1308104"/>
            <a:ext cx="9583734" cy="906463"/>
          </a:xfrm>
          <a:prstGeom prst="rect">
            <a:avLst/>
          </a:prstGeom>
          <a:solidFill>
            <a:srgbClr val="CC6600"/>
          </a:solidFill>
          <a:ln>
            <a:noFill/>
            <a:prstDash val="solid"/>
          </a:ln>
        </p:spPr>
        <p:txBody>
          <a:bodyPr vert="horz" wrap="square" lIns="91440" tIns="45720" rIns="91440" bIns="45720" anchor="ctr" anchorCtr="1" compatLnSpc="1">
            <a:spAutoFit/>
          </a:bodyPr>
          <a:lstStyle/>
          <a:p>
            <a:pPr marL="0" marR="0" lvl="0" indent="0" algn="ctr" defTabSz="914400" rtl="0" fontAlgn="auto" hangingPunct="0">
              <a:lnSpc>
                <a:spcPct val="100000"/>
              </a:lnSpc>
              <a:spcBef>
                <a:spcPts val="1300"/>
              </a:spcBef>
              <a:spcAft>
                <a:spcPts val="0"/>
              </a:spcAft>
              <a:buNone/>
              <a:tabLst/>
              <a:defRPr sz="1800" b="0" i="0" u="none" strike="noStrike" kern="0" cap="none" spc="0" baseline="0">
                <a:solidFill>
                  <a:srgbClr val="000000"/>
                </a:solidFill>
                <a:uFillTx/>
              </a:defRPr>
            </a:pPr>
            <a:endParaRPr lang="en-US" sz="2200" b="0" i="0" u="none" strike="noStrike" kern="1200" cap="none" spc="0" baseline="0">
              <a:solidFill>
                <a:srgbClr val="FF3300"/>
              </a:solidFill>
              <a:uFillTx/>
              <a:latin typeface="Times New Roman" pitchFamily="18"/>
              <a:ea typeface="標楷體" pitchFamily="65"/>
            </a:endParaRPr>
          </a:p>
        </p:txBody>
      </p:sp>
      <p:sp>
        <p:nvSpPr>
          <p:cNvPr id="6" name="Rectangle 6"/>
          <p:cNvSpPr/>
          <p:nvPr/>
        </p:nvSpPr>
        <p:spPr>
          <a:xfrm>
            <a:off x="127001" y="1298576"/>
            <a:ext cx="9740902" cy="954084"/>
          </a:xfrm>
          <a:prstGeom prst="rect">
            <a:avLst/>
          </a:prstGeom>
          <a:noFill/>
          <a:ln>
            <a:noFill/>
            <a:prstDash val="solid"/>
          </a:ln>
        </p:spPr>
        <p:txBody>
          <a:bodyPr vert="horz" wrap="square" lIns="91440" tIns="45720" rIns="91440" bIns="45720" anchor="t" anchorCtr="0" compatLnSpc="1">
            <a:spAutoFit/>
          </a:bodyPr>
          <a:lstStyle/>
          <a:p>
            <a:pPr marL="180978" marR="0" lvl="0" indent="-180978" algn="l" defTabSz="914400" rtl="0" fontAlgn="auto" hangingPunct="0">
              <a:lnSpc>
                <a:spcPct val="100000"/>
              </a:lnSpc>
              <a:spcBef>
                <a:spcPts val="17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Calibri" pitchFamily="34"/>
                <a:ea typeface="標楷體" pitchFamily="65"/>
              </a:rPr>
              <a:t>vi. </a:t>
            </a:r>
            <a:r>
              <a:rPr lang="zh-TW" sz="2800" b="1" i="0" u="none" strike="noStrike" kern="1200" cap="none" spc="0" baseline="0" dirty="0">
                <a:solidFill>
                  <a:srgbClr val="FFFFFF"/>
                </a:solidFill>
                <a:uFillTx/>
                <a:latin typeface="Calibri" pitchFamily="34"/>
                <a:ea typeface="標楷體" pitchFamily="65"/>
              </a:rPr>
              <a:t>推動循環經濟運用於公共</a:t>
            </a:r>
            <a:r>
              <a:rPr lang="zh-TW" sz="2800" b="1" i="0" u="none" strike="noStrike" kern="1200" cap="none" spc="0" baseline="0" dirty="0" smtClean="0">
                <a:solidFill>
                  <a:srgbClr val="FFFFFF"/>
                </a:solidFill>
                <a:uFillTx/>
                <a:latin typeface="Calibri" pitchFamily="34"/>
                <a:ea typeface="標楷體" pitchFamily="65"/>
              </a:rPr>
              <a:t>工程</a:t>
            </a:r>
            <a:r>
              <a:rPr lang="en-US" altLang="zh-TW" sz="2800" b="1" i="0" u="none" strike="noStrike" kern="1200" cap="none" spc="0" baseline="0" dirty="0" smtClean="0">
                <a:solidFill>
                  <a:srgbClr val="FFFFFF"/>
                </a:solidFill>
                <a:uFillTx/>
                <a:latin typeface="Calibri" pitchFamily="34"/>
                <a:ea typeface="標楷體" pitchFamily="65"/>
              </a:rPr>
              <a:t> </a:t>
            </a:r>
            <a:r>
              <a:rPr lang="zh-TW" sz="2800" b="1" i="0" u="none" strike="noStrike" kern="1200" cap="none" spc="0" baseline="0" dirty="0" smtClean="0">
                <a:solidFill>
                  <a:srgbClr val="FFFFFF"/>
                </a:solidFill>
                <a:uFillTx/>
                <a:latin typeface="Calibri" pitchFamily="34"/>
                <a:ea typeface="標楷體" pitchFamily="65"/>
              </a:rPr>
              <a:t>/</a:t>
            </a:r>
            <a:r>
              <a:rPr lang="en-US" sz="2800" b="1" i="0" u="none" strike="noStrike" kern="1200" cap="none" spc="0" baseline="0" dirty="0" smtClean="0">
                <a:solidFill>
                  <a:srgbClr val="FFFFFF"/>
                </a:solidFill>
                <a:uFillTx/>
                <a:latin typeface="Calibri" pitchFamily="34"/>
                <a:ea typeface="標楷體" pitchFamily="65"/>
              </a:rPr>
              <a:t> </a:t>
            </a:r>
            <a:r>
              <a:rPr lang="en-US" sz="2800" b="1" i="0" u="none" strike="noStrike" kern="1200" cap="none" spc="0" baseline="0" dirty="0">
                <a:solidFill>
                  <a:srgbClr val="FFFFFF"/>
                </a:solidFill>
                <a:uFillTx/>
                <a:latin typeface="Calibri" pitchFamily="34"/>
                <a:ea typeface="標楷體" pitchFamily="65"/>
              </a:rPr>
              <a:t>Promote circular economy through infrastructure projects</a:t>
            </a:r>
          </a:p>
        </p:txBody>
      </p:sp>
      <p:sp>
        <p:nvSpPr>
          <p:cNvPr id="7" name="Rectangle 3"/>
          <p:cNvSpPr/>
          <p:nvPr/>
        </p:nvSpPr>
        <p:spPr>
          <a:xfrm>
            <a:off x="411159" y="2166935"/>
            <a:ext cx="9315450" cy="4478795"/>
          </a:xfrm>
          <a:prstGeom prst="rect">
            <a:avLst/>
          </a:prstGeom>
          <a:noFill/>
          <a:ln>
            <a:noFill/>
            <a:prstDash val="solid"/>
          </a:ln>
        </p:spPr>
        <p:txBody>
          <a:bodyPr vert="horz" wrap="square" lIns="92070" tIns="46040" rIns="92070" bIns="46040" anchor="t" anchorCtr="0" compatLnSpc="1">
            <a:spAutoFit/>
          </a:bodyPr>
          <a:lstStyle/>
          <a:p>
            <a:pPr marL="285750" marR="0" lvl="0" indent="-285750" algn="l" defTabSz="914400" rtl="0" fontAlgn="auto" hangingPunct="1">
              <a:lnSpc>
                <a:spcPct val="100000"/>
              </a:lnSpc>
              <a:spcBef>
                <a:spcPts val="20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Calibri" pitchFamily="34"/>
                <a:ea typeface="標楷體" pitchFamily="65"/>
              </a:rPr>
              <a:t>推動循環經濟政策，協助產業發展，兼顧環境及工程品質。</a:t>
            </a:r>
            <a:endParaRPr lang="en-US" sz="2600" b="1" i="0" u="none" strike="noStrike" kern="1200" cap="none" spc="0" baseline="0" dirty="0">
              <a:solidFill>
                <a:srgbClr val="003366"/>
              </a:solidFill>
              <a:uFillTx/>
              <a:latin typeface="Calibri" pitchFamily="34"/>
              <a:ea typeface="標楷體" pitchFamily="65"/>
            </a:endParaRPr>
          </a:p>
          <a:p>
            <a:pPr marL="285750" marR="0" lvl="0" indent="-285750" algn="l" defTabSz="914400" rtl="0" fontAlgn="auto" hangingPunct="1">
              <a:lnSpc>
                <a:spcPct val="100000"/>
              </a:lnSpc>
              <a:spcBef>
                <a:spcPts val="30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a:solidFill>
                  <a:srgbClr val="336699"/>
                </a:solidFill>
                <a:uFillTx/>
                <a:latin typeface="Calibri" pitchFamily="34"/>
                <a:ea typeface="標楷體" pitchFamily="65"/>
              </a:rPr>
              <a:t>Promote circular economy </a:t>
            </a:r>
            <a:r>
              <a:rPr lang="en-US" sz="2200" b="1" i="0" u="none" strike="noStrike" kern="1200" cap="none" spc="0" baseline="0" dirty="0" smtClean="0">
                <a:solidFill>
                  <a:srgbClr val="336699"/>
                </a:solidFill>
                <a:uFillTx/>
                <a:latin typeface="Calibri" pitchFamily="34"/>
                <a:ea typeface="標楷體" pitchFamily="65"/>
              </a:rPr>
              <a:t>policy </a:t>
            </a:r>
            <a:r>
              <a:rPr lang="en-US" sz="2200" b="1" i="0" u="none" strike="noStrike" kern="1200" cap="none" spc="0" baseline="0" dirty="0">
                <a:solidFill>
                  <a:srgbClr val="336699"/>
                </a:solidFill>
                <a:uFillTx/>
                <a:latin typeface="Calibri" pitchFamily="34"/>
                <a:ea typeface="標楷體" pitchFamily="65"/>
              </a:rPr>
              <a:t>to </a:t>
            </a:r>
            <a:r>
              <a:rPr lang="en-US" sz="2200" b="1" i="0" u="none" strike="noStrike" kern="1200" cap="none" spc="0" baseline="0" dirty="0" smtClean="0">
                <a:solidFill>
                  <a:srgbClr val="336699"/>
                </a:solidFill>
                <a:uFillTx/>
                <a:latin typeface="Calibri" pitchFamily="34"/>
                <a:ea typeface="標楷體" pitchFamily="65"/>
              </a:rPr>
              <a:t>both assist </a:t>
            </a:r>
            <a:r>
              <a:rPr lang="en-US" sz="2200" b="1" i="0" u="none" strike="noStrike" kern="1200" cap="none" spc="0" baseline="0" dirty="0">
                <a:solidFill>
                  <a:srgbClr val="336699"/>
                </a:solidFill>
                <a:uFillTx/>
                <a:latin typeface="Calibri" pitchFamily="34"/>
                <a:ea typeface="標楷體" pitchFamily="65"/>
              </a:rPr>
              <a:t>industrial </a:t>
            </a:r>
            <a:r>
              <a:rPr lang="en-US" sz="2200" b="1" i="0" u="none" strike="noStrike" kern="1200" cap="none" spc="0" baseline="0" dirty="0" smtClean="0">
                <a:solidFill>
                  <a:srgbClr val="336699"/>
                </a:solidFill>
                <a:uFillTx/>
                <a:latin typeface="Calibri" pitchFamily="34"/>
                <a:ea typeface="標楷體" pitchFamily="65"/>
              </a:rPr>
              <a:t>development and  take </a:t>
            </a:r>
            <a:r>
              <a:rPr lang="en-US" sz="2200" b="1" i="0" u="none" strike="noStrike" kern="1200" cap="none" spc="0" baseline="0" dirty="0">
                <a:solidFill>
                  <a:srgbClr val="336699"/>
                </a:solidFill>
                <a:uFillTx/>
                <a:latin typeface="Calibri" pitchFamily="34"/>
                <a:ea typeface="標楷體" pitchFamily="65"/>
              </a:rPr>
              <a:t>into account the environment and engineering quality.</a:t>
            </a:r>
          </a:p>
          <a:p>
            <a:pPr marL="285750" marR="0" lvl="0" indent="-285750" algn="l" defTabSz="914400" rtl="0" fontAlgn="auto" hangingPunct="1">
              <a:lnSpc>
                <a:spcPct val="100000"/>
              </a:lnSpc>
              <a:spcBef>
                <a:spcPts val="30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Times New Roman" pitchFamily="18"/>
                <a:ea typeface="標楷體" pitchFamily="65"/>
              </a:rPr>
              <a:t>煉鋼轉爐石應用於瀝青混凝土鋪面，預估使用量已大幅提升。</a:t>
            </a: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a:solidFill>
                  <a:srgbClr val="336699"/>
                </a:solidFill>
                <a:uFillTx/>
                <a:latin typeface="Calibri" pitchFamily="34"/>
                <a:ea typeface="標楷體" pitchFamily="65"/>
              </a:rPr>
              <a:t>Encourage the use of steel slag in asphalt concrete pavements</a:t>
            </a:r>
            <a:r>
              <a:rPr lang="en-US" sz="2200" b="1" i="0" u="none" strike="noStrike" kern="1200" cap="none" spc="0" baseline="0" dirty="0" smtClean="0">
                <a:solidFill>
                  <a:srgbClr val="336699"/>
                </a:solidFill>
                <a:uFillTx/>
                <a:latin typeface="Calibri" pitchFamily="34"/>
                <a:ea typeface="標楷體" pitchFamily="65"/>
              </a:rPr>
              <a:t>. The usage of </a:t>
            </a:r>
            <a:r>
              <a:rPr lang="en-US" sz="2200" b="1" i="0" u="none" strike="noStrike" kern="1200" cap="none" spc="0" baseline="0" dirty="0">
                <a:solidFill>
                  <a:srgbClr val="336699"/>
                </a:solidFill>
                <a:uFillTx/>
                <a:latin typeface="Calibri" pitchFamily="34"/>
                <a:ea typeface="標楷體" pitchFamily="65"/>
              </a:rPr>
              <a:t>steel </a:t>
            </a:r>
            <a:r>
              <a:rPr lang="en-US" sz="2200" b="1" i="0" u="none" strike="noStrike" kern="1200" cap="none" spc="0" baseline="0" dirty="0" smtClean="0">
                <a:solidFill>
                  <a:srgbClr val="336699"/>
                </a:solidFill>
                <a:uFillTx/>
                <a:latin typeface="Calibri" pitchFamily="34"/>
                <a:ea typeface="標楷體" pitchFamily="65"/>
              </a:rPr>
              <a:t>slag has increased significantly in estimation.</a:t>
            </a:r>
            <a:endParaRPr lang="en-US" sz="2200" b="1" i="0" u="none" strike="noStrike" kern="1200" cap="none" spc="0" baseline="0" dirty="0">
              <a:solidFill>
                <a:srgbClr val="336699"/>
              </a:solidFill>
              <a:uFillTx/>
              <a:latin typeface="Calibri" pitchFamily="34"/>
              <a:ea typeface="標楷體" pitchFamily="65"/>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zh-TW" sz="2600" b="1" i="0" u="none" strike="noStrike" kern="1200" cap="none" spc="0" baseline="0" dirty="0">
                <a:solidFill>
                  <a:srgbClr val="003366"/>
                </a:solidFill>
                <a:uFillTx/>
                <a:latin typeface="Times New Roman" pitchFamily="18"/>
                <a:ea typeface="標楷體" pitchFamily="65"/>
              </a:rPr>
              <a:t>垃圾焚化爐底渣應用於控制性低強度混凝土材料或道路基底層，不僅節省工程經費，亦有助於環境永續。</a:t>
            </a:r>
            <a:endParaRPr lang="en-US" sz="2600" b="1" i="0" u="none" strike="noStrike" kern="1200" cap="none" spc="0" baseline="0" dirty="0">
              <a:solidFill>
                <a:srgbClr val="003366"/>
              </a:solidFill>
              <a:uFillTx/>
              <a:latin typeface="Times New Roman" pitchFamily="18"/>
              <a:ea typeface="標楷體" pitchFamily="65"/>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200" b="1" i="0" u="none" strike="noStrike" kern="1200" cap="none" spc="0" baseline="0" dirty="0">
                <a:solidFill>
                  <a:srgbClr val="336699"/>
                </a:solidFill>
                <a:uFillTx/>
                <a:latin typeface="Calibri" pitchFamily="34"/>
                <a:ea typeface="標楷體" pitchFamily="65"/>
              </a:rPr>
              <a:t>Encourage the use of  incinerator bottom ash in CLSM or road construction</a:t>
            </a:r>
            <a:r>
              <a:rPr lang="zh-TW" sz="2200" b="1" i="0" u="none" strike="noStrike" kern="1200" cap="none" spc="0" baseline="0" dirty="0">
                <a:solidFill>
                  <a:srgbClr val="336699"/>
                </a:solidFill>
                <a:uFillTx/>
                <a:latin typeface="Calibri" pitchFamily="34"/>
                <a:ea typeface="標楷體" pitchFamily="65"/>
              </a:rPr>
              <a:t>　</a:t>
            </a:r>
            <a:r>
              <a:rPr lang="en-US" altLang="zh-TW" sz="2200" b="1" i="0" u="none" strike="noStrike" kern="1200" cap="none" spc="0" baseline="0" dirty="0" smtClean="0">
                <a:solidFill>
                  <a:srgbClr val="336699"/>
                </a:solidFill>
                <a:uFillTx/>
                <a:latin typeface="Calibri" pitchFamily="34"/>
                <a:ea typeface="標楷體" pitchFamily="65"/>
              </a:rPr>
              <a:t>(</a:t>
            </a:r>
            <a:r>
              <a:rPr lang="en-US" sz="2200" b="1" i="0" u="none" strike="noStrike" kern="1200" cap="none" spc="0" baseline="0" dirty="0" err="1" smtClean="0">
                <a:solidFill>
                  <a:srgbClr val="336699"/>
                </a:solidFill>
                <a:uFillTx/>
                <a:latin typeface="Calibri" pitchFamily="34"/>
                <a:ea typeface="標楷體" pitchFamily="65"/>
              </a:rPr>
              <a:t>subbase</a:t>
            </a:r>
            <a:r>
              <a:rPr lang="en-US" sz="2200" b="1" i="0" u="none" strike="noStrike" kern="1200" cap="none" spc="0" baseline="0" dirty="0" smtClean="0">
                <a:solidFill>
                  <a:srgbClr val="336699"/>
                </a:solidFill>
                <a:uFillTx/>
                <a:latin typeface="Calibri" pitchFamily="34"/>
                <a:ea typeface="標楷體" pitchFamily="65"/>
              </a:rPr>
              <a:t> </a:t>
            </a:r>
            <a:r>
              <a:rPr lang="en-US" sz="2200" b="1" i="0" u="none" strike="noStrike" kern="1200" cap="none" spc="0" baseline="0" dirty="0">
                <a:solidFill>
                  <a:srgbClr val="336699"/>
                </a:solidFill>
                <a:uFillTx/>
                <a:latin typeface="Calibri" pitchFamily="34"/>
                <a:ea typeface="標楷體" pitchFamily="65"/>
              </a:rPr>
              <a:t>course/ base course</a:t>
            </a:r>
            <a:r>
              <a:rPr lang="en-US" sz="2200" b="1" i="0" u="none" strike="noStrike" kern="1200" cap="none" spc="0" baseline="0" dirty="0" smtClean="0">
                <a:solidFill>
                  <a:srgbClr val="336699"/>
                </a:solidFill>
                <a:uFillTx/>
                <a:latin typeface="Calibri" pitchFamily="34"/>
                <a:ea typeface="標楷體" pitchFamily="65"/>
              </a:rPr>
              <a:t>) to not </a:t>
            </a:r>
            <a:r>
              <a:rPr lang="en-US" sz="2200" b="1" i="0" u="none" strike="noStrike" kern="1200" cap="none" spc="0" baseline="0" dirty="0">
                <a:solidFill>
                  <a:srgbClr val="336699"/>
                </a:solidFill>
                <a:uFillTx/>
                <a:latin typeface="Calibri" pitchFamily="34"/>
                <a:ea typeface="標楷體" pitchFamily="65"/>
              </a:rPr>
              <a:t>only save construction cost, but </a:t>
            </a:r>
            <a:r>
              <a:rPr lang="en-US" sz="2200" b="1" i="0" u="none" strike="noStrike" kern="1200" cap="none" spc="0" baseline="0" dirty="0" smtClean="0">
                <a:solidFill>
                  <a:srgbClr val="336699"/>
                </a:solidFill>
                <a:uFillTx/>
                <a:latin typeface="Calibri" pitchFamily="34"/>
                <a:ea typeface="標楷體" pitchFamily="65"/>
              </a:rPr>
              <a:t>also </a:t>
            </a:r>
            <a:r>
              <a:rPr lang="en-US" sz="2200" b="1" i="0" u="none" strike="noStrike" kern="1200" cap="none" spc="0" baseline="0" dirty="0">
                <a:solidFill>
                  <a:srgbClr val="336699"/>
                </a:solidFill>
                <a:uFillTx/>
                <a:latin typeface="Calibri" pitchFamily="34"/>
                <a:ea typeface="標楷體" pitchFamily="65"/>
              </a:rPr>
              <a:t>contribute </a:t>
            </a:r>
            <a:r>
              <a:rPr lang="en-US" sz="2200" b="1" i="0" u="none" strike="noStrike" kern="1200" cap="none" spc="0" baseline="0" dirty="0" smtClean="0">
                <a:solidFill>
                  <a:srgbClr val="336699"/>
                </a:solidFill>
                <a:uFillTx/>
                <a:latin typeface="Calibri" pitchFamily="34"/>
                <a:ea typeface="標楷體" pitchFamily="65"/>
              </a:rPr>
              <a:t>to environmental </a:t>
            </a:r>
            <a:r>
              <a:rPr lang="en-US" sz="2200" b="1" i="0" u="none" strike="noStrike" kern="1200" cap="none" spc="0" baseline="0" dirty="0">
                <a:solidFill>
                  <a:srgbClr val="336699"/>
                </a:solidFill>
                <a:uFillTx/>
                <a:latin typeface="Calibri" pitchFamily="34"/>
                <a:ea typeface="標楷體" pitchFamily="65"/>
              </a:rPr>
              <a:t>sustainability.</a:t>
            </a: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US" sz="2200" b="1" i="0" u="none" strike="noStrike" kern="1200" cap="none" spc="0" baseline="0" dirty="0">
              <a:solidFill>
                <a:srgbClr val="336699"/>
              </a:solidFill>
              <a:uFillTx/>
              <a:latin typeface="Calibri" pitchFamily="34"/>
              <a:ea typeface="標楷體" pitchFamily="65"/>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21507"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21508" name="Text Box 4"/>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a:t>
            </a:r>
            <a:r>
              <a:rPr lang="en-US" altLang="zh-TW" sz="3200" b="1" dirty="0">
                <a:solidFill>
                  <a:srgbClr val="003366"/>
                </a:solidFill>
                <a:latin typeface="Calibri" pitchFamily="34" charset="0"/>
                <a:ea typeface="新細明體" pitchFamily="18" charset="-120"/>
              </a:rPr>
              <a:t>V</a:t>
            </a:r>
            <a:r>
              <a:rPr lang="en-US" altLang="zh-TW" sz="3200" b="1" dirty="0">
                <a:solidFill>
                  <a:srgbClr val="003366"/>
                </a:solidFill>
                <a:latin typeface="Calibri" pitchFamily="34" charset="0"/>
                <a:ea typeface="SimSun" pitchFamily="2" charset="-122"/>
              </a:rPr>
              <a:t>.</a:t>
            </a:r>
            <a:r>
              <a:rPr lang="zh-TW" altLang="en-US" sz="3200" b="1" dirty="0">
                <a:solidFill>
                  <a:srgbClr val="003366"/>
                </a:solidFill>
                <a:latin typeface="標楷體" pitchFamily="65" charset="-120"/>
              </a:rPr>
              <a:t>工程管理 </a:t>
            </a:r>
            <a:r>
              <a:rPr lang="en-US" altLang="zh-TW" sz="3200" b="1" dirty="0">
                <a:solidFill>
                  <a:srgbClr val="003366"/>
                </a:solidFill>
                <a:latin typeface="標楷體" pitchFamily="65" charset="-120"/>
              </a:rPr>
              <a:t>/ </a:t>
            </a:r>
            <a:r>
              <a:rPr lang="en-US" altLang="zh-TW" sz="3200" b="1" dirty="0">
                <a:solidFill>
                  <a:srgbClr val="003366"/>
                </a:solidFill>
                <a:latin typeface="Calibri" pitchFamily="34" charset="0"/>
                <a:ea typeface="SimSun" pitchFamily="2" charset="-122"/>
              </a:rPr>
              <a:t>Construction Management </a:t>
            </a:r>
            <a:endParaRPr lang="zh-TW" altLang="en-US" sz="3200" b="1" dirty="0">
              <a:solidFill>
                <a:srgbClr val="003366"/>
              </a:solidFill>
              <a:latin typeface="Calibri" pitchFamily="34" charset="0"/>
              <a:ea typeface="SimSun" pitchFamily="2" charset="-122"/>
            </a:endParaRPr>
          </a:p>
        </p:txBody>
      </p:sp>
      <p:sp>
        <p:nvSpPr>
          <p:cNvPr id="21509" name="Rectangle 5"/>
          <p:cNvSpPr>
            <a:spLocks noChangeArrowheads="1"/>
          </p:cNvSpPr>
          <p:nvPr/>
        </p:nvSpPr>
        <p:spPr bwMode="auto">
          <a:xfrm>
            <a:off x="142875" y="1308100"/>
            <a:ext cx="7870825" cy="907200"/>
          </a:xfrm>
          <a:prstGeom prst="rect">
            <a:avLst/>
          </a:prstGeom>
          <a:solidFill>
            <a:srgbClr val="CC6600"/>
          </a:solidFill>
          <a:ln w="12700">
            <a:noFill/>
            <a:miter lim="800000"/>
            <a:headEnd/>
            <a:tailEnd/>
          </a:ln>
        </p:spPr>
        <p:txBody>
          <a:bodyPr anchor="ctr">
            <a:spAutoFit/>
          </a:bodyPr>
          <a:lstStyle/>
          <a:p>
            <a:endParaRPr lang="zh-TW" altLang="en-US"/>
          </a:p>
        </p:txBody>
      </p:sp>
      <p:sp>
        <p:nvSpPr>
          <p:cNvPr id="21510" name="Rectangle 6"/>
          <p:cNvSpPr>
            <a:spLocks noChangeArrowheads="1"/>
          </p:cNvSpPr>
          <p:nvPr/>
        </p:nvSpPr>
        <p:spPr bwMode="auto">
          <a:xfrm>
            <a:off x="203200" y="1299874"/>
            <a:ext cx="7808191" cy="907200"/>
          </a:xfrm>
          <a:prstGeom prst="rect">
            <a:avLst/>
          </a:prstGeom>
          <a:noFill/>
          <a:ln w="12700">
            <a:noFill/>
            <a:miter lim="800000"/>
            <a:headEnd/>
            <a:tailEnd/>
          </a:ln>
        </p:spPr>
        <p:txBody>
          <a:bodyPr wrap="square">
            <a:spAutoFit/>
          </a:bodyPr>
          <a:lstStyle/>
          <a:p>
            <a:pPr algn="l"/>
            <a:r>
              <a:rPr kumimoji="0" lang="en-US" altLang="zh-TW" sz="2800" b="1" dirty="0" err="1">
                <a:solidFill>
                  <a:schemeClr val="bg1"/>
                </a:solidFill>
                <a:latin typeface="Calibri" pitchFamily="34" charset="0"/>
              </a:rPr>
              <a:t>i</a:t>
            </a:r>
            <a:r>
              <a:rPr kumimoji="0" lang="en-US" altLang="zh-TW" sz="2800" b="1" dirty="0">
                <a:solidFill>
                  <a:schemeClr val="bg1"/>
                </a:solidFill>
                <a:latin typeface="Calibri" pitchFamily="34" charset="0"/>
              </a:rPr>
              <a:t>.</a:t>
            </a:r>
            <a:r>
              <a:rPr lang="en-US" altLang="zh-TW" sz="2800" b="1" dirty="0">
                <a:solidFill>
                  <a:schemeClr val="bg1"/>
                </a:solidFill>
                <a:latin typeface="Calibri" pitchFamily="34" charset="0"/>
              </a:rPr>
              <a:t> </a:t>
            </a:r>
            <a:r>
              <a:rPr lang="zh-TW" altLang="en-US" sz="2800" b="1" dirty="0">
                <a:solidFill>
                  <a:schemeClr val="bg1"/>
                </a:solidFill>
                <a:latin typeface="Calibri" pitchFamily="34" charset="0"/>
              </a:rPr>
              <a:t>公共工程標案管理資訊系統 </a:t>
            </a:r>
            <a:r>
              <a:rPr lang="zh-TW" altLang="zh-TW" sz="2800" dirty="0">
                <a:solidFill>
                  <a:schemeClr val="bg1"/>
                </a:solidFill>
                <a:latin typeface="Calibri" pitchFamily="34" charset="0"/>
              </a:rPr>
              <a:t>/</a:t>
            </a:r>
            <a:r>
              <a:rPr lang="zh-TW" altLang="zh-TW" sz="2800" b="1" dirty="0">
                <a:solidFill>
                  <a:schemeClr val="bg1"/>
                </a:solidFill>
                <a:latin typeface="Calibri" pitchFamily="34" charset="0"/>
              </a:rPr>
              <a:t> </a:t>
            </a:r>
            <a:r>
              <a:rPr lang="zh-TW" altLang="en-US" sz="2600" b="1" dirty="0">
                <a:solidFill>
                  <a:schemeClr val="bg1"/>
                </a:solidFill>
                <a:latin typeface="Calibri" pitchFamily="34" charset="0"/>
              </a:rPr>
              <a:t>P</a:t>
            </a:r>
            <a:r>
              <a:rPr lang="en-US" altLang="zh-TW" sz="2600" b="1" dirty="0" err="1">
                <a:solidFill>
                  <a:schemeClr val="bg1"/>
                </a:solidFill>
                <a:latin typeface="Calibri" pitchFamily="34" charset="0"/>
              </a:rPr>
              <a:t>ublic</a:t>
            </a:r>
            <a:r>
              <a:rPr lang="en-US" altLang="zh-TW" sz="2600" b="1" dirty="0">
                <a:solidFill>
                  <a:schemeClr val="bg1"/>
                </a:solidFill>
                <a:latin typeface="Calibri" pitchFamily="34" charset="0"/>
              </a:rPr>
              <a:t> Construction </a:t>
            </a:r>
          </a:p>
          <a:p>
            <a:pPr algn="l">
              <a:spcBef>
                <a:spcPct val="0"/>
              </a:spcBef>
            </a:pPr>
            <a:r>
              <a:rPr lang="en-US" altLang="zh-TW" sz="2600" b="1" dirty="0">
                <a:solidFill>
                  <a:schemeClr val="bg1"/>
                </a:solidFill>
                <a:latin typeface="Calibri" pitchFamily="34" charset="0"/>
              </a:rPr>
              <a:t>    Management Information System</a:t>
            </a:r>
            <a:endParaRPr lang="zh-TW" altLang="en-US" sz="2600" b="1" dirty="0">
              <a:solidFill>
                <a:schemeClr val="bg1"/>
              </a:solidFill>
              <a:latin typeface="Calibri" pitchFamily="34" charset="0"/>
            </a:endParaRPr>
          </a:p>
        </p:txBody>
      </p:sp>
      <p:sp>
        <p:nvSpPr>
          <p:cNvPr id="21511" name="Rectangle 3"/>
          <p:cNvSpPr>
            <a:spLocks noChangeArrowheads="1"/>
          </p:cNvSpPr>
          <p:nvPr/>
        </p:nvSpPr>
        <p:spPr bwMode="auto">
          <a:xfrm>
            <a:off x="411163" y="2281238"/>
            <a:ext cx="6199187" cy="4164859"/>
          </a:xfrm>
          <a:prstGeom prst="rect">
            <a:avLst/>
          </a:prstGeom>
          <a:noFill/>
          <a:ln w="9525">
            <a:noFill/>
            <a:miter lim="800000"/>
            <a:headEnd/>
            <a:tailEnd/>
          </a:ln>
        </p:spPr>
        <p:txBody>
          <a:bodyPr lIns="92075" tIns="46038" rIns="92075" bIns="46038">
            <a:spAutoFit/>
          </a:bodyPr>
          <a:lstStyle/>
          <a:p>
            <a:pPr marL="285750" indent="-285750" algn="l" eaLnBrk="1" latinLnBrk="1" hangingPunct="1">
              <a:spcBef>
                <a:spcPct val="0"/>
              </a:spcBef>
              <a:buFont typeface="Wingdings" pitchFamily="2" charset="2"/>
              <a:buChar char="Ø"/>
            </a:pPr>
            <a:r>
              <a:rPr lang="zh-TW" altLang="en-US" sz="2600" b="1" dirty="0">
                <a:solidFill>
                  <a:srgbClr val="003366"/>
                </a:solidFill>
                <a:latin typeface="Calibri" pitchFamily="34" charset="0"/>
              </a:rPr>
              <a:t>為因應全國各機關每年約三萬件公共工程，本會於</a:t>
            </a:r>
            <a:r>
              <a:rPr lang="en-US" altLang="zh-TW" sz="2600" b="1" dirty="0">
                <a:solidFill>
                  <a:srgbClr val="003366"/>
                </a:solidFill>
                <a:latin typeface="Calibri" pitchFamily="34" charset="0"/>
              </a:rPr>
              <a:t>2001</a:t>
            </a:r>
            <a:r>
              <a:rPr lang="zh-TW" altLang="en-US" sz="2600" b="1" dirty="0" smtClean="0">
                <a:solidFill>
                  <a:srgbClr val="003366"/>
                </a:solidFill>
                <a:latin typeface="Calibri" pitchFamily="34" charset="0"/>
              </a:rPr>
              <a:t>年自行</a:t>
            </a:r>
            <a:r>
              <a:rPr lang="zh-TW" altLang="en-US" sz="2600" b="1" dirty="0">
                <a:solidFill>
                  <a:srgbClr val="003366"/>
                </a:solidFill>
                <a:latin typeface="Calibri" pitchFamily="34" charset="0"/>
              </a:rPr>
              <a:t>開發公共工程標案管理系統，目前已累積</a:t>
            </a:r>
            <a:r>
              <a:rPr lang="zh-TW" altLang="en-US" sz="2600" b="1" dirty="0" smtClean="0">
                <a:solidFill>
                  <a:srgbClr val="003366"/>
                </a:solidFill>
                <a:latin typeface="Calibri" pitchFamily="34" charset="0"/>
              </a:rPr>
              <a:t>近</a:t>
            </a:r>
            <a:r>
              <a:rPr lang="en-US" altLang="zh-TW" sz="2600" b="1" dirty="0" smtClean="0">
                <a:solidFill>
                  <a:srgbClr val="003366"/>
                </a:solidFill>
                <a:latin typeface="Calibri" pitchFamily="34" charset="0"/>
              </a:rPr>
              <a:t>60.85</a:t>
            </a:r>
            <a:r>
              <a:rPr lang="zh-TW" altLang="en-US" sz="2600" b="1" dirty="0" smtClean="0">
                <a:solidFill>
                  <a:srgbClr val="003366"/>
                </a:solidFill>
                <a:latin typeface="Calibri" pitchFamily="34" charset="0"/>
              </a:rPr>
              <a:t>萬</a:t>
            </a:r>
            <a:r>
              <a:rPr lang="zh-TW" altLang="en-US" sz="2600" b="1" dirty="0">
                <a:solidFill>
                  <a:srgbClr val="003366"/>
                </a:solidFill>
                <a:latin typeface="Calibri" pitchFamily="34" charset="0"/>
              </a:rPr>
              <a:t>筆公共工程標案資料。</a:t>
            </a:r>
          </a:p>
          <a:p>
            <a:pPr marL="285750" indent="-285750" algn="l" eaLnBrk="1" hangingPunct="1">
              <a:spcBef>
                <a:spcPct val="30000"/>
              </a:spcBef>
              <a:buFont typeface="Wingdings" pitchFamily="2" charset="2"/>
              <a:buChar char="Ø"/>
            </a:pPr>
            <a:r>
              <a:rPr lang="en-US" altLang="zh-TW" b="1" dirty="0">
                <a:solidFill>
                  <a:schemeClr val="tx2"/>
                </a:solidFill>
                <a:latin typeface="Calibri" pitchFamily="34" charset="0"/>
              </a:rPr>
              <a:t>In response to the demand in managing around 30,000 cases of public constructions on a nationwide scale per year, </a:t>
            </a:r>
            <a:r>
              <a:rPr lang="en-US" altLang="zh-TW" b="1" dirty="0" smtClean="0">
                <a:solidFill>
                  <a:schemeClr val="tx2"/>
                </a:solidFill>
                <a:latin typeface="Calibri" pitchFamily="34" charset="0"/>
              </a:rPr>
              <a:t>PCC </a:t>
            </a:r>
            <a:r>
              <a:rPr lang="en-US" altLang="zh-TW" b="1" dirty="0">
                <a:solidFill>
                  <a:schemeClr val="tx2"/>
                </a:solidFill>
                <a:latin typeface="Calibri" pitchFamily="34" charset="0"/>
              </a:rPr>
              <a:t>established the public construction management information system in 2001.Presently, there are more than </a:t>
            </a:r>
            <a:r>
              <a:rPr lang="en-US" altLang="zh-TW" b="1" dirty="0" smtClean="0">
                <a:solidFill>
                  <a:schemeClr val="tx2"/>
                </a:solidFill>
                <a:latin typeface="Calibri" pitchFamily="34" charset="0"/>
              </a:rPr>
              <a:t>608,500 </a:t>
            </a:r>
            <a:r>
              <a:rPr lang="en-US" altLang="zh-TW" b="1" dirty="0">
                <a:solidFill>
                  <a:schemeClr val="tx2"/>
                </a:solidFill>
                <a:latin typeface="Calibri" pitchFamily="34" charset="0"/>
              </a:rPr>
              <a:t>public construction cases in the </a:t>
            </a:r>
            <a:r>
              <a:rPr lang="en-US" altLang="zh-TW" b="1" dirty="0" smtClean="0">
                <a:solidFill>
                  <a:schemeClr val="tx2"/>
                </a:solidFill>
                <a:latin typeface="Calibri" pitchFamily="34" charset="0"/>
              </a:rPr>
              <a:t>database</a:t>
            </a:r>
            <a:r>
              <a:rPr lang="en-US" altLang="zh-TW" b="1" dirty="0">
                <a:solidFill>
                  <a:schemeClr val="tx2"/>
                </a:solidFill>
                <a:latin typeface="Calibri" pitchFamily="34" charset="0"/>
              </a:rPr>
              <a:t>.</a:t>
            </a:r>
            <a:endParaRPr lang="zh-TW" altLang="en-US" b="1" dirty="0">
              <a:solidFill>
                <a:schemeClr val="tx2"/>
              </a:solidFill>
              <a:latin typeface="Calibri" pitchFamily="34" charset="0"/>
            </a:endParaRPr>
          </a:p>
        </p:txBody>
      </p:sp>
      <p:pic>
        <p:nvPicPr>
          <p:cNvPr id="21512" name="圖片 7"/>
          <p:cNvPicPr>
            <a:picLocks noChangeAspect="1" noChangeArrowheads="1"/>
          </p:cNvPicPr>
          <p:nvPr/>
        </p:nvPicPr>
        <p:blipFill>
          <a:blip r:embed="rId3"/>
          <a:srcRect/>
          <a:stretch>
            <a:fillRect/>
          </a:stretch>
        </p:blipFill>
        <p:spPr bwMode="auto">
          <a:xfrm>
            <a:off x="6586538" y="4167188"/>
            <a:ext cx="2997200" cy="1825625"/>
          </a:xfrm>
          <a:prstGeom prst="rect">
            <a:avLst/>
          </a:prstGeom>
          <a:noFill/>
          <a:ln w="9525">
            <a:noFill/>
            <a:miter lim="800000"/>
            <a:headEnd/>
            <a:tailEnd/>
          </a:ln>
        </p:spPr>
      </p:pic>
      <p:sp>
        <p:nvSpPr>
          <p:cNvPr id="21513" name="Rectangle 9"/>
          <p:cNvSpPr>
            <a:spLocks noChangeArrowheads="1"/>
          </p:cNvSpPr>
          <p:nvPr/>
        </p:nvSpPr>
        <p:spPr bwMode="auto">
          <a:xfrm>
            <a:off x="1801813" y="1676400"/>
            <a:ext cx="6302375" cy="0"/>
          </a:xfrm>
          <a:prstGeom prst="rect">
            <a:avLst/>
          </a:prstGeom>
          <a:noFill/>
          <a:ln w="12700">
            <a:noFill/>
            <a:miter lim="800000"/>
            <a:headEnd/>
            <a:tailEnd/>
          </a:ln>
        </p:spPr>
        <p:txBody>
          <a:bodyPr wrap="none">
            <a:spAutoFit/>
          </a:bodyPr>
          <a:lstStyle/>
          <a:p>
            <a:endParaRPr lang="zh-TW" altLang="en-US"/>
          </a:p>
        </p:txBody>
      </p:sp>
      <p:pic>
        <p:nvPicPr>
          <p:cNvPr id="21514" name="圖片 17"/>
          <p:cNvPicPr>
            <a:picLocks noChangeAspect="1" noChangeArrowheads="1"/>
          </p:cNvPicPr>
          <p:nvPr/>
        </p:nvPicPr>
        <p:blipFill>
          <a:blip r:embed="rId4"/>
          <a:srcRect/>
          <a:stretch>
            <a:fillRect/>
          </a:stretch>
        </p:blipFill>
        <p:spPr bwMode="auto">
          <a:xfrm>
            <a:off x="6599238" y="2263775"/>
            <a:ext cx="2962275" cy="1787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22531"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22532" name="Text Box 4"/>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a:t>
            </a:r>
            <a:r>
              <a:rPr lang="en-US" altLang="zh-TW" sz="3200" b="1" dirty="0">
                <a:solidFill>
                  <a:srgbClr val="003366"/>
                </a:solidFill>
                <a:latin typeface="Calibri" pitchFamily="34" charset="0"/>
                <a:ea typeface="新細明體" pitchFamily="18" charset="-120"/>
              </a:rPr>
              <a:t>V</a:t>
            </a:r>
            <a:r>
              <a:rPr lang="en-US" altLang="zh-TW" sz="3200" b="1" dirty="0">
                <a:solidFill>
                  <a:srgbClr val="003366"/>
                </a:solidFill>
                <a:latin typeface="Calibri" pitchFamily="34" charset="0"/>
                <a:ea typeface="SimSun" pitchFamily="2" charset="-122"/>
              </a:rPr>
              <a:t>.</a:t>
            </a:r>
            <a:r>
              <a:rPr lang="zh-TW" altLang="en-US" sz="3200" b="1" dirty="0">
                <a:solidFill>
                  <a:srgbClr val="003366"/>
                </a:solidFill>
                <a:latin typeface="標楷體" pitchFamily="65" charset="-120"/>
              </a:rPr>
              <a:t>工程管理 </a:t>
            </a:r>
            <a:r>
              <a:rPr lang="en-US" altLang="zh-TW" sz="3200" b="1" dirty="0">
                <a:solidFill>
                  <a:srgbClr val="003366"/>
                </a:solidFill>
                <a:latin typeface="標楷體" pitchFamily="65" charset="-120"/>
              </a:rPr>
              <a:t>/ </a:t>
            </a:r>
            <a:r>
              <a:rPr lang="en-US" altLang="zh-TW" sz="3200" b="1" dirty="0">
                <a:solidFill>
                  <a:srgbClr val="003366"/>
                </a:solidFill>
                <a:latin typeface="Calibri" pitchFamily="34" charset="0"/>
                <a:ea typeface="SimSun" pitchFamily="2" charset="-122"/>
              </a:rPr>
              <a:t>Construction Management </a:t>
            </a:r>
            <a:endParaRPr lang="zh-TW" altLang="en-US" sz="3200" b="1" dirty="0">
              <a:solidFill>
                <a:srgbClr val="003366"/>
              </a:solidFill>
              <a:latin typeface="Calibri" pitchFamily="34" charset="0"/>
              <a:ea typeface="SimSun" pitchFamily="2" charset="-122"/>
            </a:endParaRPr>
          </a:p>
        </p:txBody>
      </p:sp>
      <p:sp>
        <p:nvSpPr>
          <p:cNvPr id="22533" name="Rectangle 5"/>
          <p:cNvSpPr>
            <a:spLocks noChangeArrowheads="1"/>
          </p:cNvSpPr>
          <p:nvPr/>
        </p:nvSpPr>
        <p:spPr bwMode="auto">
          <a:xfrm>
            <a:off x="142874" y="1308100"/>
            <a:ext cx="8100000" cy="907200"/>
          </a:xfrm>
          <a:prstGeom prst="rect">
            <a:avLst/>
          </a:prstGeom>
          <a:solidFill>
            <a:srgbClr val="CC6600"/>
          </a:solidFill>
          <a:ln w="12700">
            <a:noFill/>
            <a:miter lim="800000"/>
            <a:headEnd/>
            <a:tailEnd/>
          </a:ln>
        </p:spPr>
        <p:txBody>
          <a:bodyPr anchor="ctr">
            <a:spAutoFit/>
          </a:bodyPr>
          <a:lstStyle/>
          <a:p>
            <a:endParaRPr lang="zh-TW" altLang="en-US"/>
          </a:p>
        </p:txBody>
      </p:sp>
      <p:sp>
        <p:nvSpPr>
          <p:cNvPr id="22534" name="Rectangle 6"/>
          <p:cNvSpPr>
            <a:spLocks noChangeArrowheads="1"/>
          </p:cNvSpPr>
          <p:nvPr/>
        </p:nvSpPr>
        <p:spPr bwMode="auto">
          <a:xfrm>
            <a:off x="203200" y="1279092"/>
            <a:ext cx="8191500" cy="954107"/>
          </a:xfrm>
          <a:prstGeom prst="rect">
            <a:avLst/>
          </a:prstGeom>
          <a:noFill/>
          <a:ln w="12700">
            <a:noFill/>
            <a:miter lim="800000"/>
            <a:headEnd/>
            <a:tailEnd/>
          </a:ln>
        </p:spPr>
        <p:txBody>
          <a:bodyPr>
            <a:spAutoFit/>
          </a:bodyPr>
          <a:lstStyle/>
          <a:p>
            <a:pPr marL="355600" indent="-355600" algn="l"/>
            <a:r>
              <a:rPr kumimoji="0" lang="en-US" altLang="zh-TW" sz="2800" b="1" dirty="0">
                <a:solidFill>
                  <a:schemeClr val="bg1"/>
                </a:solidFill>
                <a:latin typeface="Calibri" pitchFamily="34" charset="0"/>
              </a:rPr>
              <a:t>ii.</a:t>
            </a:r>
            <a:r>
              <a:rPr lang="en-US" altLang="zh-TW" sz="2800" b="1" dirty="0">
                <a:solidFill>
                  <a:schemeClr val="bg1"/>
                </a:solidFill>
                <a:latin typeface="Calibri" pitchFamily="34" charset="0"/>
              </a:rPr>
              <a:t> </a:t>
            </a:r>
            <a:r>
              <a:rPr lang="zh-TW" altLang="en-US" sz="2800" b="1" dirty="0">
                <a:solidFill>
                  <a:schemeClr val="bg1"/>
                </a:solidFill>
                <a:latin typeface="Calibri" pitchFamily="34" charset="0"/>
              </a:rPr>
              <a:t>公共工程施工品質管理制度</a:t>
            </a:r>
            <a:r>
              <a:rPr lang="zh-TW" altLang="en-US" dirty="0"/>
              <a:t> </a:t>
            </a:r>
            <a:r>
              <a:rPr lang="zh-TW" altLang="zh-TW" sz="2800" dirty="0">
                <a:solidFill>
                  <a:schemeClr val="bg1"/>
                </a:solidFill>
                <a:latin typeface="Calibri" pitchFamily="34" charset="0"/>
              </a:rPr>
              <a:t>/</a:t>
            </a:r>
            <a:r>
              <a:rPr lang="zh-TW" altLang="zh-TW" sz="2800" b="1" dirty="0">
                <a:solidFill>
                  <a:schemeClr val="bg1"/>
                </a:solidFill>
                <a:latin typeface="Calibri" pitchFamily="34" charset="0"/>
              </a:rPr>
              <a:t> </a:t>
            </a:r>
            <a:r>
              <a:rPr lang="zh-TW" altLang="en-US" sz="2800" b="1" dirty="0">
                <a:solidFill>
                  <a:schemeClr val="bg1"/>
                </a:solidFill>
                <a:latin typeface="Calibri" pitchFamily="34" charset="0"/>
              </a:rPr>
              <a:t>P</a:t>
            </a:r>
            <a:r>
              <a:rPr lang="en-US" altLang="zh-TW" sz="2800" b="1" dirty="0" err="1">
                <a:solidFill>
                  <a:schemeClr val="bg1"/>
                </a:solidFill>
                <a:latin typeface="Calibri" pitchFamily="34" charset="0"/>
              </a:rPr>
              <a:t>ublic</a:t>
            </a:r>
            <a:r>
              <a:rPr lang="en-US" altLang="zh-TW" sz="2800" b="1" dirty="0">
                <a:solidFill>
                  <a:schemeClr val="bg1"/>
                </a:solidFill>
                <a:latin typeface="Calibri" pitchFamily="34" charset="0"/>
              </a:rPr>
              <a:t> Construction Quality Management System</a:t>
            </a:r>
            <a:endParaRPr lang="zh-TW" altLang="en-US" sz="2600" b="1" dirty="0">
              <a:solidFill>
                <a:schemeClr val="bg1"/>
              </a:solidFill>
              <a:latin typeface="Calibri" pitchFamily="34" charset="0"/>
            </a:endParaRPr>
          </a:p>
        </p:txBody>
      </p:sp>
      <p:sp>
        <p:nvSpPr>
          <p:cNvPr id="22535" name="Rectangle 3"/>
          <p:cNvSpPr>
            <a:spLocks noChangeArrowheads="1"/>
          </p:cNvSpPr>
          <p:nvPr/>
        </p:nvSpPr>
        <p:spPr bwMode="auto">
          <a:xfrm>
            <a:off x="411163" y="2281238"/>
            <a:ext cx="9007475" cy="3666261"/>
          </a:xfrm>
          <a:prstGeom prst="rect">
            <a:avLst/>
          </a:prstGeom>
          <a:noFill/>
          <a:ln w="9525">
            <a:noFill/>
            <a:miter lim="800000"/>
            <a:headEnd/>
            <a:tailEnd/>
          </a:ln>
        </p:spPr>
        <p:txBody>
          <a:bodyPr lIns="92075" tIns="46038" rIns="92075" bIns="46038">
            <a:spAutoFit/>
          </a:bodyPr>
          <a:lstStyle/>
          <a:p>
            <a:pPr marL="285750" indent="-285750" algn="l" eaLnBrk="1" latinLnBrk="1" hangingPunct="1">
              <a:lnSpc>
                <a:spcPct val="90000"/>
              </a:lnSpc>
              <a:spcBef>
                <a:spcPct val="0"/>
              </a:spcBef>
              <a:buFont typeface="Wingdings" pitchFamily="2" charset="2"/>
              <a:buChar char="Ø"/>
            </a:pPr>
            <a:r>
              <a:rPr lang="zh-TW" altLang="en-US" sz="2600" b="1" dirty="0">
                <a:solidFill>
                  <a:srgbClr val="003366"/>
                </a:solidFill>
                <a:latin typeface="Calibri" pitchFamily="34" charset="0"/>
              </a:rPr>
              <a:t>公共工程三級施工品質管理制度，建立主管機關、主辦機關</a:t>
            </a:r>
            <a:r>
              <a:rPr lang="en-US" altLang="zh-TW" sz="2600" b="1" dirty="0">
                <a:solidFill>
                  <a:srgbClr val="003366"/>
                </a:solidFill>
                <a:latin typeface="Calibri" pitchFamily="34" charset="0"/>
              </a:rPr>
              <a:t>(</a:t>
            </a:r>
            <a:r>
              <a:rPr lang="zh-TW" altLang="en-US" sz="2600" b="1" dirty="0">
                <a:solidFill>
                  <a:srgbClr val="003366"/>
                </a:solidFill>
                <a:latin typeface="Calibri" pitchFamily="34" charset="0"/>
              </a:rPr>
              <a:t>含監造單位</a:t>
            </a:r>
            <a:r>
              <a:rPr lang="en-US" altLang="zh-TW" sz="2600" b="1" dirty="0">
                <a:solidFill>
                  <a:srgbClr val="003366"/>
                </a:solidFill>
                <a:latin typeface="Calibri" pitchFamily="34" charset="0"/>
              </a:rPr>
              <a:t>)</a:t>
            </a:r>
            <a:r>
              <a:rPr lang="zh-TW" altLang="en-US" sz="2600" b="1" dirty="0">
                <a:solidFill>
                  <a:srgbClr val="003366"/>
                </a:solidFill>
                <a:latin typeface="Calibri" pitchFamily="34" charset="0"/>
              </a:rPr>
              <a:t>及施工廠商權責事項。</a:t>
            </a:r>
          </a:p>
          <a:p>
            <a:pPr marL="285750" indent="-285750" algn="l" eaLnBrk="1" hangingPunct="1">
              <a:lnSpc>
                <a:spcPct val="90000"/>
              </a:lnSpc>
              <a:spcBef>
                <a:spcPct val="0"/>
              </a:spcBef>
              <a:buFont typeface="Wingdings" pitchFamily="2" charset="2"/>
              <a:buChar char=""/>
            </a:pPr>
            <a:r>
              <a:rPr lang="en-US" altLang="zh-TW" b="1" dirty="0">
                <a:solidFill>
                  <a:schemeClr val="tx2"/>
                </a:solidFill>
                <a:latin typeface="Calibri" pitchFamily="34" charset="0"/>
              </a:rPr>
              <a:t>The 3-level quality management system </a:t>
            </a:r>
            <a:r>
              <a:rPr lang="en-US" altLang="zh-TW" b="1" dirty="0" smtClean="0">
                <a:solidFill>
                  <a:schemeClr val="tx2"/>
                </a:solidFill>
                <a:latin typeface="Calibri" pitchFamily="34" charset="0"/>
              </a:rPr>
              <a:t>covers </a:t>
            </a:r>
            <a:r>
              <a:rPr lang="en-US" altLang="zh-TW" b="1" dirty="0">
                <a:solidFill>
                  <a:schemeClr val="tx2"/>
                </a:solidFill>
                <a:latin typeface="Calibri" pitchFamily="34" charset="0"/>
              </a:rPr>
              <a:t>the responsibilities </a:t>
            </a:r>
            <a:r>
              <a:rPr lang="en-US" altLang="zh-TW" b="1" dirty="0" smtClean="0">
                <a:solidFill>
                  <a:schemeClr val="tx2"/>
                </a:solidFill>
                <a:latin typeface="Calibri" pitchFamily="34" charset="0"/>
              </a:rPr>
              <a:t>of </a:t>
            </a:r>
            <a:r>
              <a:rPr lang="en-US" altLang="zh-TW" b="1" dirty="0" smtClean="0">
                <a:solidFill>
                  <a:schemeClr val="tx2"/>
                </a:solidFill>
                <a:latin typeface="Calibri" pitchFamily="34" charset="0"/>
              </a:rPr>
              <a:t>competent authorities</a:t>
            </a:r>
            <a:r>
              <a:rPr lang="en-US" altLang="zh-TW" b="1" dirty="0" smtClean="0">
                <a:solidFill>
                  <a:schemeClr val="tx2"/>
                </a:solidFill>
                <a:latin typeface="Calibri" pitchFamily="34" charset="0"/>
              </a:rPr>
              <a:t>, procuring entities (including construction supervision unit) and contractors </a:t>
            </a:r>
            <a:r>
              <a:rPr lang="en-US" altLang="zh-TW" b="1" dirty="0">
                <a:solidFill>
                  <a:schemeClr val="tx2"/>
                </a:solidFill>
                <a:latin typeface="Calibri" pitchFamily="34" charset="0"/>
              </a:rPr>
              <a:t>respectively.</a:t>
            </a:r>
          </a:p>
          <a:p>
            <a:pPr marL="285750" indent="-285750" algn="l" eaLnBrk="1" hangingPunct="1">
              <a:lnSpc>
                <a:spcPct val="90000"/>
              </a:lnSpc>
              <a:spcBef>
                <a:spcPct val="0"/>
              </a:spcBef>
              <a:buFont typeface="Wingdings" pitchFamily="2" charset="2"/>
              <a:buChar char=""/>
            </a:pPr>
            <a:r>
              <a:rPr lang="zh-TW" altLang="en-US" sz="2600" b="1" dirty="0">
                <a:solidFill>
                  <a:srgbClr val="003366"/>
                </a:solidFill>
                <a:latin typeface="Calibri" pitchFamily="34" charset="0"/>
              </a:rPr>
              <a:t>施工廠商負責品質管制系統</a:t>
            </a:r>
            <a:r>
              <a:rPr lang="zh-TW" altLang="zh-TW" sz="2600" b="1" dirty="0">
                <a:solidFill>
                  <a:srgbClr val="003366"/>
                </a:solidFill>
                <a:latin typeface="Calibri" pitchFamily="34" charset="0"/>
              </a:rPr>
              <a:t>、</a:t>
            </a:r>
            <a:r>
              <a:rPr lang="zh-TW" altLang="en-US" sz="2600" b="1" dirty="0">
                <a:solidFill>
                  <a:srgbClr val="003366"/>
                </a:solidFill>
                <a:latin typeface="Calibri" pitchFamily="34" charset="0"/>
              </a:rPr>
              <a:t>主辦機關及監造單位負責品質保證系統及主管機關負責施工查核機制。</a:t>
            </a:r>
            <a:endParaRPr lang="en-US" altLang="zh-TW" sz="2600" b="1" dirty="0">
              <a:solidFill>
                <a:srgbClr val="003366"/>
              </a:solidFill>
              <a:latin typeface="Calibri" pitchFamily="34" charset="0"/>
            </a:endParaRPr>
          </a:p>
          <a:p>
            <a:pPr marL="285750" indent="-285750" algn="l" eaLnBrk="1" hangingPunct="1">
              <a:lnSpc>
                <a:spcPct val="90000"/>
              </a:lnSpc>
              <a:spcBef>
                <a:spcPct val="0"/>
              </a:spcBef>
              <a:buFont typeface="Wingdings" pitchFamily="2" charset="2"/>
              <a:buChar char="Ø"/>
            </a:pPr>
            <a:r>
              <a:rPr lang="en-US" altLang="zh-TW" b="1" dirty="0" smtClean="0">
                <a:solidFill>
                  <a:schemeClr val="tx2"/>
                </a:solidFill>
                <a:latin typeface="Calibri" pitchFamily="34" charset="0"/>
              </a:rPr>
              <a:t>Contractors are responsible for quality control system. Procuring entities</a:t>
            </a:r>
            <a:r>
              <a:rPr lang="zh-TW" altLang="en-US" b="1" dirty="0" smtClean="0">
                <a:solidFill>
                  <a:schemeClr val="tx2"/>
                </a:solidFill>
                <a:latin typeface="Calibri" pitchFamily="34" charset="0"/>
              </a:rPr>
              <a:t> </a:t>
            </a:r>
            <a:r>
              <a:rPr lang="en-US" altLang="zh-TW" b="1" dirty="0" smtClean="0">
                <a:solidFill>
                  <a:schemeClr val="tx2"/>
                </a:solidFill>
                <a:latin typeface="Calibri" pitchFamily="34" charset="0"/>
              </a:rPr>
              <a:t>and supervision units are responsible for quality </a:t>
            </a:r>
            <a:r>
              <a:rPr lang="en-US" altLang="zh-TW" b="1" dirty="0">
                <a:solidFill>
                  <a:schemeClr val="tx2"/>
                </a:solidFill>
                <a:latin typeface="Calibri" pitchFamily="34" charset="0"/>
              </a:rPr>
              <a:t>assurance system. </a:t>
            </a:r>
            <a:r>
              <a:rPr lang="en-US" altLang="zh-TW" b="1" dirty="0" smtClean="0">
                <a:solidFill>
                  <a:schemeClr val="tx2"/>
                </a:solidFill>
                <a:latin typeface="Calibri" pitchFamily="34" charset="0"/>
              </a:rPr>
              <a:t>Authorities </a:t>
            </a:r>
            <a:r>
              <a:rPr lang="en-US" altLang="zh-TW" b="1" dirty="0">
                <a:solidFill>
                  <a:schemeClr val="tx2"/>
                </a:solidFill>
                <a:latin typeface="Calibri" pitchFamily="34" charset="0"/>
              </a:rPr>
              <a:t>are in charge of </a:t>
            </a:r>
            <a:r>
              <a:rPr lang="en-US" altLang="zh-TW" b="1" dirty="0" smtClean="0">
                <a:solidFill>
                  <a:schemeClr val="tx2"/>
                </a:solidFill>
                <a:latin typeface="Calibri" pitchFamily="34" charset="0"/>
              </a:rPr>
              <a:t>the mechanism of Public Construction Inspection.</a:t>
            </a:r>
            <a:endParaRPr lang="zh-TW" altLang="en-US" b="1" dirty="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658813" y="523875"/>
            <a:ext cx="5476875" cy="5353050"/>
          </a:xfrm>
          <a:prstGeom prst="roundRect">
            <a:avLst>
              <a:gd name="adj" fmla="val 4523"/>
            </a:avLst>
          </a:prstGeom>
          <a:noFill/>
          <a:ln w="57150">
            <a:solidFill>
              <a:srgbClr val="8BA7BF"/>
            </a:solidFill>
            <a:round/>
            <a:headEnd/>
            <a:tailEnd/>
          </a:ln>
        </p:spPr>
        <p:txBody>
          <a:bodyPr anchor="ctr">
            <a:spAutoFit/>
          </a:bodyPr>
          <a:lstStyle/>
          <a:p>
            <a:endParaRPr lang="zh-TW" altLang="en-US"/>
          </a:p>
        </p:txBody>
      </p:sp>
      <p:sp>
        <p:nvSpPr>
          <p:cNvPr id="23555" name="AutoShape 14"/>
          <p:cNvSpPr>
            <a:spLocks noChangeArrowheads="1"/>
          </p:cNvSpPr>
          <p:nvPr/>
        </p:nvSpPr>
        <p:spPr bwMode="auto">
          <a:xfrm>
            <a:off x="6146800" y="4127500"/>
            <a:ext cx="3441700" cy="1397000"/>
          </a:xfrm>
          <a:prstGeom prst="leftArrowCallout">
            <a:avLst>
              <a:gd name="adj1" fmla="val 23889"/>
              <a:gd name="adj2" fmla="val 25569"/>
              <a:gd name="adj3" fmla="val 17610"/>
              <a:gd name="adj4" fmla="val 88699"/>
            </a:avLst>
          </a:prstGeom>
          <a:solidFill>
            <a:srgbClr val="003300"/>
          </a:solidFill>
          <a:ln w="12700">
            <a:noFill/>
            <a:miter lim="800000"/>
            <a:headEnd/>
            <a:tailEnd/>
          </a:ln>
        </p:spPr>
        <p:txBody>
          <a:bodyPr anchor="ctr">
            <a:spAutoFit/>
          </a:bodyPr>
          <a:lstStyle/>
          <a:p>
            <a:endParaRPr lang="zh-TW" altLang="en-US"/>
          </a:p>
        </p:txBody>
      </p:sp>
      <p:sp>
        <p:nvSpPr>
          <p:cNvPr id="23556" name="Rectangle 4"/>
          <p:cNvSpPr>
            <a:spLocks noChangeArrowheads="1"/>
          </p:cNvSpPr>
          <p:nvPr/>
        </p:nvSpPr>
        <p:spPr bwMode="auto">
          <a:xfrm>
            <a:off x="935038" y="646113"/>
            <a:ext cx="4935537" cy="2032000"/>
          </a:xfrm>
          <a:prstGeom prst="rect">
            <a:avLst/>
          </a:prstGeom>
          <a:solidFill>
            <a:srgbClr val="8BA7BF"/>
          </a:solidFill>
          <a:ln w="38100" algn="ctr">
            <a:solidFill>
              <a:srgbClr val="003366"/>
            </a:solidFill>
            <a:miter lim="800000"/>
            <a:headEnd/>
            <a:tailEnd/>
          </a:ln>
        </p:spPr>
        <p:txBody>
          <a:bodyPr anchor="ctr">
            <a:spAutoFit/>
          </a:bodyPr>
          <a:lstStyle/>
          <a:p>
            <a:pPr>
              <a:spcBef>
                <a:spcPct val="0"/>
              </a:spcBef>
            </a:pPr>
            <a:r>
              <a:rPr lang="zh-TW" altLang="en-US" sz="2400" b="1">
                <a:solidFill>
                  <a:srgbClr val="003366"/>
                </a:solidFill>
              </a:rPr>
              <a:t>主辦機關及監造單位</a:t>
            </a:r>
          </a:p>
          <a:p>
            <a:pPr>
              <a:spcBef>
                <a:spcPct val="0"/>
              </a:spcBef>
            </a:pPr>
            <a:r>
              <a:rPr lang="zh-TW" altLang="en-US" sz="2400" b="1">
                <a:solidFill>
                  <a:srgbClr val="003366"/>
                </a:solidFill>
              </a:rPr>
              <a:t>施工品質保證系統</a:t>
            </a:r>
          </a:p>
          <a:p>
            <a:pPr>
              <a:spcBef>
                <a:spcPct val="0"/>
              </a:spcBef>
            </a:pPr>
            <a:r>
              <a:rPr lang="zh-TW" altLang="en-US" sz="2400" b="1">
                <a:solidFill>
                  <a:schemeClr val="bg1"/>
                </a:solidFill>
              </a:rPr>
              <a:t>（第二級）</a:t>
            </a:r>
          </a:p>
          <a:p>
            <a:pPr>
              <a:spcBef>
                <a:spcPct val="0"/>
              </a:spcBef>
            </a:pPr>
            <a:r>
              <a:rPr lang="en-US" altLang="zh-TW" sz="1800" b="1">
                <a:solidFill>
                  <a:srgbClr val="003366"/>
                </a:solidFill>
                <a:latin typeface="Arial" pitchFamily="34" charset="0"/>
              </a:rPr>
              <a:t>Agencies-in-Charge and Supervision Units</a:t>
            </a:r>
          </a:p>
          <a:p>
            <a:pPr>
              <a:spcBef>
                <a:spcPct val="0"/>
              </a:spcBef>
            </a:pPr>
            <a:r>
              <a:rPr lang="en-US" altLang="zh-TW" sz="1800" b="1">
                <a:solidFill>
                  <a:srgbClr val="003366"/>
                </a:solidFill>
                <a:latin typeface="Arial" pitchFamily="34" charset="0"/>
              </a:rPr>
              <a:t>Quality Assurance System</a:t>
            </a:r>
          </a:p>
          <a:p>
            <a:pPr>
              <a:spcBef>
                <a:spcPct val="0"/>
              </a:spcBef>
            </a:pPr>
            <a:r>
              <a:rPr lang="zh-TW" altLang="en-US" sz="1800" b="1">
                <a:solidFill>
                  <a:schemeClr val="bg1"/>
                </a:solidFill>
                <a:latin typeface="Arial" pitchFamily="34" charset="0"/>
              </a:rPr>
              <a:t>（</a:t>
            </a:r>
            <a:r>
              <a:rPr lang="en-US" altLang="zh-TW" sz="1800" b="1">
                <a:solidFill>
                  <a:schemeClr val="bg1"/>
                </a:solidFill>
                <a:latin typeface="Arial" pitchFamily="34" charset="0"/>
              </a:rPr>
              <a:t>The second level</a:t>
            </a:r>
            <a:r>
              <a:rPr lang="zh-TW" altLang="en-US" sz="1800" b="1">
                <a:solidFill>
                  <a:schemeClr val="bg1"/>
                </a:solidFill>
                <a:latin typeface="Arial" pitchFamily="34" charset="0"/>
              </a:rPr>
              <a:t>）</a:t>
            </a:r>
            <a:endParaRPr lang="zh-TW" altLang="en-US" sz="1800" b="1">
              <a:solidFill>
                <a:srgbClr val="003366"/>
              </a:solidFill>
              <a:latin typeface="Arial" pitchFamily="34" charset="0"/>
            </a:endParaRPr>
          </a:p>
        </p:txBody>
      </p:sp>
      <p:sp>
        <p:nvSpPr>
          <p:cNvPr id="23557" name="Rectangle 5"/>
          <p:cNvSpPr>
            <a:spLocks noChangeArrowheads="1"/>
          </p:cNvSpPr>
          <p:nvPr/>
        </p:nvSpPr>
        <p:spPr bwMode="auto">
          <a:xfrm>
            <a:off x="1468438" y="2994025"/>
            <a:ext cx="3868737" cy="1662113"/>
          </a:xfrm>
          <a:prstGeom prst="rect">
            <a:avLst/>
          </a:prstGeom>
          <a:solidFill>
            <a:srgbClr val="8BA7BF"/>
          </a:solidFill>
          <a:ln w="28575">
            <a:solidFill>
              <a:srgbClr val="003366"/>
            </a:solidFill>
            <a:miter lim="800000"/>
            <a:headEnd/>
            <a:tailEnd/>
          </a:ln>
        </p:spPr>
        <p:txBody>
          <a:bodyPr anchor="ctr">
            <a:spAutoFit/>
          </a:bodyPr>
          <a:lstStyle/>
          <a:p>
            <a:pPr>
              <a:spcBef>
                <a:spcPct val="0"/>
              </a:spcBef>
            </a:pPr>
            <a:r>
              <a:rPr lang="zh-TW" altLang="en-US" sz="2400" b="1">
                <a:solidFill>
                  <a:srgbClr val="003366"/>
                </a:solidFill>
              </a:rPr>
              <a:t>廠商施工品質管制系統</a:t>
            </a:r>
          </a:p>
          <a:p>
            <a:pPr>
              <a:spcBef>
                <a:spcPct val="0"/>
              </a:spcBef>
            </a:pPr>
            <a:r>
              <a:rPr lang="zh-TW" altLang="en-US" sz="2400" b="1">
                <a:solidFill>
                  <a:schemeClr val="bg1"/>
                </a:solidFill>
              </a:rPr>
              <a:t>（第一級）</a:t>
            </a:r>
          </a:p>
          <a:p>
            <a:pPr>
              <a:lnSpc>
                <a:spcPct val="50000"/>
              </a:lnSpc>
            </a:pPr>
            <a:r>
              <a:rPr lang="en-US" altLang="zh-TW" sz="1800" b="1">
                <a:solidFill>
                  <a:srgbClr val="003366"/>
                </a:solidFill>
                <a:latin typeface="Arial" pitchFamily="34" charset="0"/>
              </a:rPr>
              <a:t>Contractors</a:t>
            </a:r>
          </a:p>
          <a:p>
            <a:pPr>
              <a:lnSpc>
                <a:spcPct val="50000"/>
              </a:lnSpc>
            </a:pPr>
            <a:r>
              <a:rPr lang="en-US" altLang="zh-TW" sz="1800" b="1">
                <a:solidFill>
                  <a:srgbClr val="003366"/>
                </a:solidFill>
                <a:latin typeface="Arial" pitchFamily="34" charset="0"/>
              </a:rPr>
              <a:t>Quality Control System</a:t>
            </a:r>
          </a:p>
          <a:p>
            <a:pPr>
              <a:lnSpc>
                <a:spcPct val="50000"/>
              </a:lnSpc>
            </a:pPr>
            <a:r>
              <a:rPr lang="zh-TW" altLang="en-US" sz="1800" b="1">
                <a:solidFill>
                  <a:schemeClr val="bg1"/>
                </a:solidFill>
                <a:latin typeface="Arial" pitchFamily="34" charset="0"/>
              </a:rPr>
              <a:t>（</a:t>
            </a:r>
            <a:r>
              <a:rPr lang="en-US" altLang="zh-TW" sz="1800" b="1">
                <a:solidFill>
                  <a:schemeClr val="bg1"/>
                </a:solidFill>
                <a:latin typeface="Arial" pitchFamily="34" charset="0"/>
              </a:rPr>
              <a:t>The first level</a:t>
            </a:r>
            <a:r>
              <a:rPr lang="zh-TW" altLang="en-US" sz="1800" b="1">
                <a:solidFill>
                  <a:schemeClr val="bg1"/>
                </a:solidFill>
                <a:latin typeface="Arial" pitchFamily="34" charset="0"/>
              </a:rPr>
              <a:t>）</a:t>
            </a:r>
            <a:endParaRPr lang="zh-TW" altLang="en-US" sz="1800" b="1">
              <a:solidFill>
                <a:srgbClr val="003366"/>
              </a:solidFill>
              <a:latin typeface="Arial" pitchFamily="34" charset="0"/>
            </a:endParaRPr>
          </a:p>
        </p:txBody>
      </p:sp>
      <p:sp>
        <p:nvSpPr>
          <p:cNvPr id="23558" name="Rectangle 6"/>
          <p:cNvSpPr>
            <a:spLocks noChangeArrowheads="1"/>
          </p:cNvSpPr>
          <p:nvPr/>
        </p:nvSpPr>
        <p:spPr bwMode="auto">
          <a:xfrm>
            <a:off x="1462088" y="4983163"/>
            <a:ext cx="3856037" cy="760412"/>
          </a:xfrm>
          <a:prstGeom prst="rect">
            <a:avLst/>
          </a:prstGeom>
          <a:solidFill>
            <a:srgbClr val="8BA7BF"/>
          </a:solidFill>
          <a:ln w="28575" algn="ctr">
            <a:solidFill>
              <a:srgbClr val="003366"/>
            </a:solidFill>
            <a:miter lim="800000"/>
            <a:headEnd/>
            <a:tailEnd/>
          </a:ln>
        </p:spPr>
        <p:txBody>
          <a:bodyPr anchor="ctr">
            <a:spAutoFit/>
          </a:bodyPr>
          <a:lstStyle/>
          <a:p>
            <a:pPr>
              <a:spcBef>
                <a:spcPct val="0"/>
              </a:spcBef>
            </a:pPr>
            <a:r>
              <a:rPr lang="zh-TW" altLang="en-US" sz="2400" b="1">
                <a:solidFill>
                  <a:srgbClr val="003366"/>
                </a:solidFill>
              </a:rPr>
              <a:t>工程施工品質</a:t>
            </a:r>
          </a:p>
          <a:p>
            <a:pPr>
              <a:spcBef>
                <a:spcPct val="0"/>
              </a:spcBef>
            </a:pPr>
            <a:r>
              <a:rPr lang="en-US" altLang="zh-TW" sz="1800" b="1">
                <a:solidFill>
                  <a:srgbClr val="003366"/>
                </a:solidFill>
                <a:latin typeface="Arial" pitchFamily="34" charset="0"/>
              </a:rPr>
              <a:t>Public Construction Quality</a:t>
            </a:r>
            <a:endParaRPr lang="zh-TW" altLang="en-US" sz="1400" b="1">
              <a:solidFill>
                <a:schemeClr val="tx1"/>
              </a:solidFill>
            </a:endParaRPr>
          </a:p>
        </p:txBody>
      </p:sp>
      <p:sp>
        <p:nvSpPr>
          <p:cNvPr id="23559" name="AutoShape 11"/>
          <p:cNvSpPr>
            <a:spLocks noChangeArrowheads="1"/>
          </p:cNvSpPr>
          <p:nvPr/>
        </p:nvSpPr>
        <p:spPr bwMode="auto">
          <a:xfrm>
            <a:off x="6146800" y="609600"/>
            <a:ext cx="3441700" cy="3416300"/>
          </a:xfrm>
          <a:prstGeom prst="leftArrowCallout">
            <a:avLst>
              <a:gd name="adj1" fmla="val 11241"/>
              <a:gd name="adj2" fmla="val 11944"/>
              <a:gd name="adj3" fmla="val 7574"/>
              <a:gd name="adj4" fmla="val 88699"/>
            </a:avLst>
          </a:prstGeom>
          <a:solidFill>
            <a:srgbClr val="003366"/>
          </a:solidFill>
          <a:ln w="12700">
            <a:noFill/>
            <a:miter lim="800000"/>
            <a:headEnd/>
            <a:tailEnd/>
          </a:ln>
        </p:spPr>
        <p:txBody>
          <a:bodyPr anchor="ctr">
            <a:spAutoFit/>
          </a:bodyPr>
          <a:lstStyle/>
          <a:p>
            <a:endParaRPr lang="zh-TW" altLang="en-US"/>
          </a:p>
        </p:txBody>
      </p:sp>
      <p:sp>
        <p:nvSpPr>
          <p:cNvPr id="23560" name="Rectangle 12"/>
          <p:cNvSpPr>
            <a:spLocks noChangeArrowheads="1"/>
          </p:cNvSpPr>
          <p:nvPr/>
        </p:nvSpPr>
        <p:spPr bwMode="auto">
          <a:xfrm>
            <a:off x="6438900" y="661988"/>
            <a:ext cx="3200400" cy="3600450"/>
          </a:xfrm>
          <a:prstGeom prst="rect">
            <a:avLst/>
          </a:prstGeom>
          <a:noFill/>
          <a:ln w="12700">
            <a:noFill/>
            <a:miter lim="800000"/>
            <a:headEnd/>
            <a:tailEnd/>
          </a:ln>
        </p:spPr>
        <p:txBody>
          <a:bodyPr>
            <a:spAutoFit/>
          </a:bodyPr>
          <a:lstStyle/>
          <a:p>
            <a:pPr>
              <a:spcBef>
                <a:spcPct val="0"/>
              </a:spcBef>
            </a:pPr>
            <a:r>
              <a:rPr lang="zh-TW" altLang="en-US" b="1">
                <a:solidFill>
                  <a:srgbClr val="99CCFF"/>
                </a:solidFill>
              </a:rPr>
              <a:t>工程會</a:t>
            </a:r>
            <a:r>
              <a:rPr lang="en-US" altLang="zh-TW" b="1">
                <a:solidFill>
                  <a:srgbClr val="99CCFF"/>
                </a:solidFill>
              </a:rPr>
              <a:t>/</a:t>
            </a:r>
            <a:r>
              <a:rPr lang="zh-TW" altLang="en-US" b="1">
                <a:solidFill>
                  <a:srgbClr val="99CCFF"/>
                </a:solidFill>
              </a:rPr>
              <a:t>工程主管機關</a:t>
            </a:r>
            <a:endParaRPr lang="en-US" altLang="zh-TW" b="1">
              <a:solidFill>
                <a:srgbClr val="99CCFF"/>
              </a:solidFill>
            </a:endParaRPr>
          </a:p>
          <a:p>
            <a:pPr>
              <a:spcBef>
                <a:spcPct val="0"/>
              </a:spcBef>
            </a:pPr>
            <a:r>
              <a:rPr lang="zh-TW" altLang="en-US" b="1">
                <a:solidFill>
                  <a:srgbClr val="99CCFF"/>
                </a:solidFill>
              </a:rPr>
              <a:t>工程施工查核機制</a:t>
            </a:r>
          </a:p>
          <a:p>
            <a:pPr>
              <a:spcBef>
                <a:spcPct val="0"/>
              </a:spcBef>
            </a:pPr>
            <a:r>
              <a:rPr lang="zh-TW" altLang="en-US" b="1">
                <a:solidFill>
                  <a:schemeClr val="bg1"/>
                </a:solidFill>
              </a:rPr>
              <a:t>（第三級）</a:t>
            </a:r>
          </a:p>
          <a:p>
            <a:pPr>
              <a:spcBef>
                <a:spcPct val="0"/>
              </a:spcBef>
            </a:pPr>
            <a:r>
              <a:rPr lang="en-US" altLang="zh-TW" sz="1800" b="1">
                <a:solidFill>
                  <a:srgbClr val="99CCFF"/>
                </a:solidFill>
                <a:latin typeface="Arial" pitchFamily="34" charset="0"/>
              </a:rPr>
              <a:t>PCC / </a:t>
            </a:r>
          </a:p>
          <a:p>
            <a:pPr>
              <a:spcBef>
                <a:spcPct val="0"/>
              </a:spcBef>
            </a:pPr>
            <a:r>
              <a:rPr lang="en-US" altLang="zh-TW" sz="1800" b="1">
                <a:solidFill>
                  <a:srgbClr val="99CCFF"/>
                </a:solidFill>
                <a:latin typeface="Arial" pitchFamily="34" charset="0"/>
              </a:rPr>
              <a:t>The Public Construction Surveillance Units</a:t>
            </a:r>
          </a:p>
          <a:p>
            <a:pPr>
              <a:spcBef>
                <a:spcPct val="0"/>
              </a:spcBef>
            </a:pPr>
            <a:endParaRPr lang="zh-TW" altLang="en-US" sz="1800" b="1">
              <a:solidFill>
                <a:schemeClr val="bg1"/>
              </a:solidFill>
              <a:latin typeface="Arial" pitchFamily="34" charset="0"/>
            </a:endParaRPr>
          </a:p>
          <a:p>
            <a:pPr>
              <a:spcBef>
                <a:spcPct val="0"/>
              </a:spcBef>
            </a:pPr>
            <a:r>
              <a:rPr lang="zh-TW" altLang="en-US" sz="1800" b="1">
                <a:solidFill>
                  <a:srgbClr val="99CCFF"/>
                </a:solidFill>
                <a:latin typeface="Arial" pitchFamily="34" charset="0"/>
              </a:rPr>
              <a:t>M</a:t>
            </a:r>
            <a:r>
              <a:rPr lang="zh-TW" altLang="zh-TW" sz="1800" b="1">
                <a:solidFill>
                  <a:srgbClr val="99CCFF"/>
                </a:solidFill>
                <a:latin typeface="Arial" pitchFamily="34" charset="0"/>
              </a:rPr>
              <a:t>echanism of</a:t>
            </a:r>
            <a:r>
              <a:rPr lang="zh-TW" altLang="en-US" sz="1800" b="1">
                <a:solidFill>
                  <a:srgbClr val="99CCFF"/>
                </a:solidFill>
                <a:latin typeface="Arial" pitchFamily="34" charset="0"/>
              </a:rPr>
              <a:t> </a:t>
            </a:r>
            <a:r>
              <a:rPr lang="en-US" altLang="zh-TW" sz="1800" b="1">
                <a:solidFill>
                  <a:srgbClr val="99CCFF"/>
                </a:solidFill>
                <a:latin typeface="Arial" pitchFamily="34" charset="0"/>
              </a:rPr>
              <a:t>Public </a:t>
            </a:r>
          </a:p>
          <a:p>
            <a:pPr>
              <a:spcBef>
                <a:spcPct val="0"/>
              </a:spcBef>
            </a:pPr>
            <a:r>
              <a:rPr lang="en-US" altLang="zh-TW" sz="1800" b="1">
                <a:solidFill>
                  <a:srgbClr val="99CCFF"/>
                </a:solidFill>
                <a:latin typeface="Arial" pitchFamily="34" charset="0"/>
              </a:rPr>
              <a:t>Construction Inspection</a:t>
            </a:r>
          </a:p>
          <a:p>
            <a:pPr>
              <a:spcBef>
                <a:spcPct val="0"/>
              </a:spcBef>
            </a:pPr>
            <a:r>
              <a:rPr lang="zh-TW" altLang="en-US" sz="1800" b="1">
                <a:solidFill>
                  <a:schemeClr val="bg1"/>
                </a:solidFill>
                <a:latin typeface="Arial" pitchFamily="34" charset="0"/>
              </a:rPr>
              <a:t>（</a:t>
            </a:r>
            <a:r>
              <a:rPr lang="en-US" altLang="zh-TW" sz="1800" b="1">
                <a:solidFill>
                  <a:schemeClr val="bg1"/>
                </a:solidFill>
                <a:latin typeface="Arial" pitchFamily="34" charset="0"/>
              </a:rPr>
              <a:t>Third level</a:t>
            </a:r>
            <a:r>
              <a:rPr lang="zh-TW" altLang="en-US" sz="1800" b="1">
                <a:solidFill>
                  <a:schemeClr val="bg1"/>
                </a:solidFill>
                <a:latin typeface="Arial" pitchFamily="34" charset="0"/>
              </a:rPr>
              <a:t>）</a:t>
            </a:r>
          </a:p>
          <a:p>
            <a:pPr>
              <a:spcBef>
                <a:spcPct val="0"/>
              </a:spcBef>
            </a:pPr>
            <a:endParaRPr lang="en-US" altLang="zh-TW" sz="1800" b="1">
              <a:solidFill>
                <a:srgbClr val="99CCFF"/>
              </a:solidFill>
              <a:latin typeface="Arial" pitchFamily="34" charset="0"/>
            </a:endParaRPr>
          </a:p>
          <a:p>
            <a:pPr>
              <a:spcBef>
                <a:spcPct val="0"/>
              </a:spcBef>
            </a:pPr>
            <a:endParaRPr lang="zh-TW" altLang="en-US" sz="1800" b="1">
              <a:solidFill>
                <a:srgbClr val="99CCFF"/>
              </a:solidFill>
              <a:latin typeface="Arial" pitchFamily="34" charset="0"/>
            </a:endParaRPr>
          </a:p>
        </p:txBody>
      </p:sp>
      <p:sp>
        <p:nvSpPr>
          <p:cNvPr id="23561" name="Rectangle 15"/>
          <p:cNvSpPr>
            <a:spLocks noChangeArrowheads="1"/>
          </p:cNvSpPr>
          <p:nvPr/>
        </p:nvSpPr>
        <p:spPr bwMode="auto">
          <a:xfrm>
            <a:off x="6680200" y="4159250"/>
            <a:ext cx="2730500" cy="1311275"/>
          </a:xfrm>
          <a:prstGeom prst="rect">
            <a:avLst/>
          </a:prstGeom>
          <a:noFill/>
          <a:ln w="12700">
            <a:noFill/>
            <a:miter lim="800000"/>
            <a:headEnd/>
            <a:tailEnd/>
          </a:ln>
        </p:spPr>
        <p:txBody>
          <a:bodyPr>
            <a:spAutoFit/>
          </a:bodyPr>
          <a:lstStyle/>
          <a:p>
            <a:pPr>
              <a:spcBef>
                <a:spcPct val="0"/>
              </a:spcBef>
            </a:pPr>
            <a:r>
              <a:rPr lang="zh-TW" altLang="en-US" b="1">
                <a:solidFill>
                  <a:srgbClr val="99CC00"/>
                </a:solidFill>
              </a:rPr>
              <a:t>全體國民</a:t>
            </a:r>
          </a:p>
          <a:p>
            <a:pPr>
              <a:spcBef>
                <a:spcPct val="0"/>
              </a:spcBef>
            </a:pPr>
            <a:r>
              <a:rPr lang="zh-TW" altLang="en-US" b="1">
                <a:solidFill>
                  <a:srgbClr val="99CC00"/>
                </a:solidFill>
              </a:rPr>
              <a:t>全民督工系統</a:t>
            </a:r>
          </a:p>
          <a:p>
            <a:pPr>
              <a:spcBef>
                <a:spcPct val="0"/>
              </a:spcBef>
            </a:pPr>
            <a:r>
              <a:rPr lang="en-US" altLang="zh-TW" sz="1800" b="1">
                <a:solidFill>
                  <a:srgbClr val="99CC00"/>
                </a:solidFill>
                <a:latin typeface="Arial" pitchFamily="34" charset="0"/>
              </a:rPr>
              <a:t>Public Oversight of Public Construction</a:t>
            </a:r>
            <a:endParaRPr lang="zh-TW" altLang="en-US" b="1">
              <a:solidFill>
                <a:srgbClr val="99CC00"/>
              </a:solidFill>
            </a:endParaRPr>
          </a:p>
        </p:txBody>
      </p:sp>
      <p:sp>
        <p:nvSpPr>
          <p:cNvPr id="23562" name="Rectangle 17"/>
          <p:cNvSpPr>
            <a:spLocks noChangeArrowheads="1"/>
          </p:cNvSpPr>
          <p:nvPr/>
        </p:nvSpPr>
        <p:spPr bwMode="auto">
          <a:xfrm>
            <a:off x="871538" y="6284913"/>
            <a:ext cx="8162925" cy="427037"/>
          </a:xfrm>
          <a:prstGeom prst="rect">
            <a:avLst/>
          </a:prstGeom>
          <a:noFill/>
          <a:ln w="12700">
            <a:noFill/>
            <a:miter lim="800000"/>
            <a:headEnd/>
            <a:tailEnd/>
          </a:ln>
        </p:spPr>
        <p:txBody>
          <a:bodyPr wrap="none">
            <a:spAutoFit/>
          </a:bodyPr>
          <a:lstStyle/>
          <a:p>
            <a:r>
              <a:rPr lang="zh-TW" altLang="en-US" b="1">
                <a:solidFill>
                  <a:srgbClr val="003366"/>
                </a:solidFill>
                <a:latin typeface="Calibri" pitchFamily="34" charset="0"/>
              </a:rPr>
              <a:t>P</a:t>
            </a:r>
            <a:r>
              <a:rPr lang="en-US" altLang="zh-TW" b="1">
                <a:solidFill>
                  <a:srgbClr val="003366"/>
                </a:solidFill>
                <a:latin typeface="Calibri" pitchFamily="34" charset="0"/>
              </a:rPr>
              <a:t>ublic Construction Quality Management System Schematic Diagram</a:t>
            </a:r>
            <a:endParaRPr lang="zh-TW" altLang="en-US" b="1">
              <a:solidFill>
                <a:srgbClr val="003366"/>
              </a:solidFill>
              <a:latin typeface="Calibri" pitchFamily="34" charset="0"/>
            </a:endParaRPr>
          </a:p>
        </p:txBody>
      </p:sp>
      <p:sp>
        <p:nvSpPr>
          <p:cNvPr id="23563" name="AutoShape 18"/>
          <p:cNvSpPr>
            <a:spLocks noChangeArrowheads="1"/>
          </p:cNvSpPr>
          <p:nvPr/>
        </p:nvSpPr>
        <p:spPr bwMode="auto">
          <a:xfrm>
            <a:off x="2946400" y="4670425"/>
            <a:ext cx="811213" cy="287338"/>
          </a:xfrm>
          <a:prstGeom prst="downArrow">
            <a:avLst>
              <a:gd name="adj1" fmla="val 46769"/>
              <a:gd name="adj2" fmla="val 69611"/>
            </a:avLst>
          </a:prstGeom>
          <a:solidFill>
            <a:srgbClr val="003366"/>
          </a:solidFill>
          <a:ln w="12700">
            <a:noFill/>
            <a:miter lim="800000"/>
            <a:headEnd/>
            <a:tailEnd/>
          </a:ln>
        </p:spPr>
        <p:txBody>
          <a:bodyPr anchor="ctr">
            <a:spAutoFit/>
          </a:bodyPr>
          <a:lstStyle/>
          <a:p>
            <a:endParaRPr lang="zh-TW" altLang="en-US"/>
          </a:p>
        </p:txBody>
      </p:sp>
      <p:sp>
        <p:nvSpPr>
          <p:cNvPr id="23564" name="Rectangle 19"/>
          <p:cNvSpPr>
            <a:spLocks noChangeArrowheads="1"/>
          </p:cNvSpPr>
          <p:nvPr/>
        </p:nvSpPr>
        <p:spPr bwMode="auto">
          <a:xfrm>
            <a:off x="3044825" y="5921375"/>
            <a:ext cx="3816350" cy="488950"/>
          </a:xfrm>
          <a:prstGeom prst="rect">
            <a:avLst/>
          </a:prstGeom>
          <a:noFill/>
          <a:ln w="12700">
            <a:noFill/>
            <a:miter lim="800000"/>
            <a:headEnd/>
            <a:tailEnd/>
          </a:ln>
        </p:spPr>
        <p:txBody>
          <a:bodyPr wrap="none">
            <a:spAutoFit/>
          </a:bodyPr>
          <a:lstStyle/>
          <a:p>
            <a:r>
              <a:rPr lang="zh-TW" altLang="en-US" sz="2600" b="1">
                <a:solidFill>
                  <a:srgbClr val="003366"/>
                </a:solidFill>
              </a:rPr>
              <a:t>公共工程品質管理示意圖</a:t>
            </a:r>
            <a:endParaRPr lang="en-US" altLang="zh-TW" sz="2600" b="1">
              <a:solidFill>
                <a:srgbClr val="003366"/>
              </a:solidFill>
            </a:endParaRPr>
          </a:p>
        </p:txBody>
      </p:sp>
      <p:sp>
        <p:nvSpPr>
          <p:cNvPr id="23565" name="AutoShape 20"/>
          <p:cNvSpPr>
            <a:spLocks noChangeArrowheads="1"/>
          </p:cNvSpPr>
          <p:nvPr/>
        </p:nvSpPr>
        <p:spPr bwMode="auto">
          <a:xfrm>
            <a:off x="2946400" y="2701925"/>
            <a:ext cx="811213" cy="287338"/>
          </a:xfrm>
          <a:prstGeom prst="downArrow">
            <a:avLst>
              <a:gd name="adj1" fmla="val 46769"/>
              <a:gd name="adj2" fmla="val 69611"/>
            </a:avLst>
          </a:prstGeom>
          <a:solidFill>
            <a:srgbClr val="003366"/>
          </a:solidFill>
          <a:ln w="12700">
            <a:noFill/>
            <a:miter lim="800000"/>
            <a:headEnd/>
            <a:tailEnd/>
          </a:ln>
        </p:spPr>
        <p:txBody>
          <a:bodyPr anchor="ctr">
            <a:spAutoFit/>
          </a:bodyPr>
          <a:lstStyle/>
          <a:p>
            <a:endParaRPr lang="zh-TW" alt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paint"/>
          <p:cNvPicPr>
            <a:picLocks noChangeAspect="1" noChangeArrowheads="1"/>
          </p:cNvPicPr>
          <p:nvPr/>
        </p:nvPicPr>
        <p:blipFill>
          <a:blip r:embed="rId3">
            <a:clrChange>
              <a:clrFrom>
                <a:srgbClr val="C0C0C0"/>
              </a:clrFrom>
              <a:clrTo>
                <a:srgbClr val="C0C0C0">
                  <a:alpha val="0"/>
                </a:srgbClr>
              </a:clrTo>
            </a:clrChange>
          </a:blip>
          <a:srcRect/>
          <a:stretch>
            <a:fillRect/>
          </a:stretch>
        </p:blipFill>
        <p:spPr bwMode="auto">
          <a:xfrm>
            <a:off x="711200" y="874713"/>
            <a:ext cx="8021638" cy="384175"/>
          </a:xfrm>
          <a:prstGeom prst="rect">
            <a:avLst/>
          </a:prstGeom>
          <a:noFill/>
          <a:ln w="9525">
            <a:noFill/>
            <a:miter lim="800000"/>
            <a:headEnd/>
            <a:tailEnd/>
          </a:ln>
        </p:spPr>
      </p:pic>
      <p:grpSp>
        <p:nvGrpSpPr>
          <p:cNvPr id="5123" name="Group 24"/>
          <p:cNvGrpSpPr>
            <a:grpSpLocks/>
          </p:cNvGrpSpPr>
          <p:nvPr/>
        </p:nvGrpSpPr>
        <p:grpSpPr bwMode="auto">
          <a:xfrm>
            <a:off x="406400" y="1127125"/>
            <a:ext cx="9024938" cy="790575"/>
            <a:chOff x="216" y="846"/>
            <a:chExt cx="5737" cy="462"/>
          </a:xfrm>
        </p:grpSpPr>
        <p:sp>
          <p:nvSpPr>
            <p:cNvPr id="5156" name="Rectangle 8"/>
            <p:cNvSpPr>
              <a:spLocks noChangeArrowheads="1"/>
            </p:cNvSpPr>
            <p:nvPr/>
          </p:nvSpPr>
          <p:spPr bwMode="auto">
            <a:xfrm>
              <a:off x="225" y="846"/>
              <a:ext cx="5728" cy="462"/>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57" name="AutoShape 9"/>
            <p:cNvSpPr>
              <a:spLocks noChangeArrowheads="1"/>
            </p:cNvSpPr>
            <p:nvPr/>
          </p:nvSpPr>
          <p:spPr bwMode="auto">
            <a:xfrm>
              <a:off x="216" y="846"/>
              <a:ext cx="668" cy="462"/>
            </a:xfrm>
            <a:prstGeom prst="homePlate">
              <a:avLst>
                <a:gd name="adj" fmla="val 36147"/>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58" name="Text Box 12"/>
            <p:cNvSpPr txBox="1">
              <a:spLocks noChangeArrowheads="1"/>
            </p:cNvSpPr>
            <p:nvPr/>
          </p:nvSpPr>
          <p:spPr bwMode="auto">
            <a:xfrm>
              <a:off x="945" y="881"/>
              <a:ext cx="4019" cy="368"/>
            </a:xfrm>
            <a:prstGeom prst="rect">
              <a:avLst/>
            </a:prstGeom>
            <a:noFill/>
            <a:ln w="9525">
              <a:noFill/>
              <a:miter lim="800000"/>
              <a:headEnd/>
              <a:tailEnd/>
            </a:ln>
          </p:spPr>
          <p:txBody>
            <a:bodyPr>
              <a:spAutoFit/>
            </a:bodyPr>
            <a:lstStyle/>
            <a:p>
              <a:pPr algn="l"/>
              <a:r>
                <a:rPr lang="zh-TW" altLang="en-US" sz="3200" b="1" dirty="0">
                  <a:solidFill>
                    <a:schemeClr val="bg1"/>
                  </a:solidFill>
                  <a:latin typeface="標楷體" pitchFamily="65" charset="-120"/>
                </a:rPr>
                <a:t>本會簡介</a:t>
              </a:r>
              <a:r>
                <a:rPr lang="zh-TW" altLang="en-US" sz="2000" dirty="0"/>
                <a:t> </a:t>
              </a:r>
              <a:r>
                <a:rPr lang="en-US" altLang="zh-TW" sz="3200" dirty="0">
                  <a:solidFill>
                    <a:schemeClr val="bg1"/>
                  </a:solidFill>
                </a:rPr>
                <a:t>/</a:t>
              </a:r>
              <a:r>
                <a:rPr lang="en-US" altLang="zh-TW" sz="2000" dirty="0"/>
                <a:t> </a:t>
              </a:r>
              <a:r>
                <a:rPr lang="en-US" altLang="zh-TW" sz="2800" b="1" dirty="0">
                  <a:solidFill>
                    <a:schemeClr val="bg1"/>
                  </a:solidFill>
                  <a:latin typeface="Calibri" pitchFamily="34" charset="0"/>
                  <a:ea typeface="SimSun" pitchFamily="2" charset="-122"/>
                </a:rPr>
                <a:t>PCC Overview</a:t>
              </a:r>
              <a:endParaRPr lang="zh-TW" altLang="en-US" sz="2800" b="1" dirty="0">
                <a:solidFill>
                  <a:schemeClr val="bg1"/>
                </a:solidFill>
                <a:latin typeface="Calibri" pitchFamily="34" charset="0"/>
                <a:ea typeface="SimSun" pitchFamily="2" charset="-122"/>
              </a:endParaRPr>
            </a:p>
          </p:txBody>
        </p:sp>
        <p:sp>
          <p:nvSpPr>
            <p:cNvPr id="5159" name="Text Box 19"/>
            <p:cNvSpPr txBox="1">
              <a:spLocks noChangeArrowheads="1"/>
            </p:cNvSpPr>
            <p:nvPr/>
          </p:nvSpPr>
          <p:spPr bwMode="auto">
            <a:xfrm>
              <a:off x="403" y="886"/>
              <a:ext cx="385" cy="330"/>
            </a:xfrm>
            <a:prstGeom prst="rect">
              <a:avLst/>
            </a:prstGeom>
            <a:noFill/>
            <a:ln w="9525">
              <a:noFill/>
              <a:miter lim="800000"/>
              <a:headEnd/>
              <a:tailEnd/>
            </a:ln>
          </p:spPr>
          <p:txBody>
            <a:bodyPr>
              <a:spAutoFit/>
            </a:bodyPr>
            <a:lstStyle/>
            <a:p>
              <a:pPr algn="l" eaLnBrk="1" hangingPunct="1">
                <a:spcBef>
                  <a:spcPct val="0"/>
                </a:spcBef>
              </a:pPr>
              <a:r>
                <a:rPr lang="en-US" altLang="zh-TW" sz="2800">
                  <a:solidFill>
                    <a:srgbClr val="003366"/>
                  </a:solidFill>
                  <a:ea typeface="華康儷粗黑(P)" pitchFamily="34" charset="-120"/>
                </a:rPr>
                <a:t>I.</a:t>
              </a:r>
            </a:p>
          </p:txBody>
        </p:sp>
      </p:grpSp>
      <p:sp>
        <p:nvSpPr>
          <p:cNvPr id="5124" name="Rectangle 35"/>
          <p:cNvSpPr>
            <a:spLocks noChangeArrowheads="1"/>
          </p:cNvSpPr>
          <p:nvPr/>
        </p:nvSpPr>
        <p:spPr bwMode="auto">
          <a:xfrm>
            <a:off x="406400" y="1917700"/>
            <a:ext cx="9042400" cy="46038"/>
          </a:xfrm>
          <a:prstGeom prst="rect">
            <a:avLst/>
          </a:prstGeom>
          <a:solidFill>
            <a:srgbClr val="8BA7BF"/>
          </a:solidFill>
          <a:ln w="9525">
            <a:noFill/>
            <a:miter lim="800000"/>
            <a:headEnd/>
            <a:tailEnd/>
          </a:ln>
        </p:spPr>
        <p:txBody>
          <a:bodyPr wrap="none" anchor="ctr"/>
          <a:lstStyle/>
          <a:p>
            <a:endParaRPr lang="zh-TW" altLang="en-US" sz="2000"/>
          </a:p>
        </p:txBody>
      </p:sp>
      <p:sp>
        <p:nvSpPr>
          <p:cNvPr id="5125" name="Rectangle 40"/>
          <p:cNvSpPr>
            <a:spLocks noChangeArrowheads="1"/>
          </p:cNvSpPr>
          <p:nvPr/>
        </p:nvSpPr>
        <p:spPr bwMode="auto">
          <a:xfrm>
            <a:off x="427038" y="1965325"/>
            <a:ext cx="9010650" cy="749300"/>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26" name="AutoShape 41"/>
          <p:cNvSpPr>
            <a:spLocks noChangeArrowheads="1"/>
          </p:cNvSpPr>
          <p:nvPr/>
        </p:nvSpPr>
        <p:spPr bwMode="auto">
          <a:xfrm>
            <a:off x="412750" y="1965325"/>
            <a:ext cx="1050925" cy="749300"/>
          </a:xfrm>
          <a:prstGeom prst="homePlate">
            <a:avLst>
              <a:gd name="adj" fmla="val 36122"/>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27" name="Text Box 42"/>
          <p:cNvSpPr txBox="1">
            <a:spLocks noChangeArrowheads="1"/>
          </p:cNvSpPr>
          <p:nvPr/>
        </p:nvSpPr>
        <p:spPr bwMode="auto">
          <a:xfrm>
            <a:off x="1570038" y="1982788"/>
            <a:ext cx="7416800" cy="596900"/>
          </a:xfrm>
          <a:prstGeom prst="rect">
            <a:avLst/>
          </a:prstGeom>
          <a:noFill/>
          <a:ln w="9525">
            <a:noFill/>
            <a:miter lim="800000"/>
            <a:headEnd/>
            <a:tailEnd/>
          </a:ln>
        </p:spPr>
        <p:txBody>
          <a:bodyPr>
            <a:spAutoFit/>
          </a:bodyPr>
          <a:lstStyle/>
          <a:p>
            <a:pPr algn="l"/>
            <a:r>
              <a:rPr lang="zh-TW" altLang="zh-TW" sz="3200" b="1">
                <a:solidFill>
                  <a:schemeClr val="bg1"/>
                </a:solidFill>
              </a:rPr>
              <a:t>政府採購</a:t>
            </a:r>
            <a:r>
              <a:rPr lang="zh-TW" altLang="en-US" sz="3200" b="1">
                <a:solidFill>
                  <a:schemeClr val="bg1"/>
                </a:solidFill>
              </a:rPr>
              <a:t> </a:t>
            </a:r>
            <a:r>
              <a:rPr lang="en-US" altLang="zh-TW" sz="3200">
                <a:solidFill>
                  <a:schemeClr val="bg1"/>
                </a:solidFill>
              </a:rPr>
              <a:t>/</a:t>
            </a:r>
            <a:r>
              <a:rPr lang="en-US" altLang="zh-TW" sz="2000">
                <a:solidFill>
                  <a:schemeClr val="bg1"/>
                </a:solidFill>
              </a:rPr>
              <a:t> </a:t>
            </a:r>
            <a:r>
              <a:rPr lang="zh-TW" altLang="zh-TW" sz="2800" b="1">
                <a:solidFill>
                  <a:schemeClr val="bg1"/>
                </a:solidFill>
                <a:latin typeface="Calibri" pitchFamily="34" charset="0"/>
                <a:ea typeface="SimSun" pitchFamily="2" charset="-122"/>
              </a:rPr>
              <a:t>Government Procurement</a:t>
            </a:r>
            <a:endParaRPr lang="zh-TW" altLang="en-US" sz="2800" b="1">
              <a:solidFill>
                <a:schemeClr val="bg1"/>
              </a:solidFill>
              <a:latin typeface="Calibri" pitchFamily="34" charset="0"/>
              <a:ea typeface="SimSun" pitchFamily="2" charset="-122"/>
            </a:endParaRPr>
          </a:p>
        </p:txBody>
      </p:sp>
      <p:sp>
        <p:nvSpPr>
          <p:cNvPr id="5128" name="Text Box 43"/>
          <p:cNvSpPr txBox="1">
            <a:spLocks noChangeArrowheads="1"/>
          </p:cNvSpPr>
          <p:nvPr/>
        </p:nvSpPr>
        <p:spPr bwMode="auto">
          <a:xfrm>
            <a:off x="661988" y="2028825"/>
            <a:ext cx="606425" cy="533400"/>
          </a:xfrm>
          <a:prstGeom prst="rect">
            <a:avLst/>
          </a:prstGeom>
          <a:noFill/>
          <a:ln w="9525">
            <a:noFill/>
            <a:miter lim="800000"/>
            <a:headEnd/>
            <a:tailEnd/>
          </a:ln>
        </p:spPr>
        <p:txBody>
          <a:bodyPr>
            <a:spAutoFit/>
          </a:bodyPr>
          <a:lstStyle/>
          <a:p>
            <a:pPr algn="l" eaLnBrk="1" hangingPunct="1">
              <a:spcBef>
                <a:spcPct val="0"/>
              </a:spcBef>
            </a:pPr>
            <a:r>
              <a:rPr lang="en-US" altLang="zh-TW" sz="2800">
                <a:solidFill>
                  <a:srgbClr val="003366"/>
                </a:solidFill>
              </a:rPr>
              <a:t>II.</a:t>
            </a:r>
          </a:p>
        </p:txBody>
      </p:sp>
      <p:sp>
        <p:nvSpPr>
          <p:cNvPr id="5129" name="Rectangle 44"/>
          <p:cNvSpPr>
            <a:spLocks noChangeArrowheads="1"/>
          </p:cNvSpPr>
          <p:nvPr/>
        </p:nvSpPr>
        <p:spPr bwMode="auto">
          <a:xfrm>
            <a:off x="412750" y="2709863"/>
            <a:ext cx="9042400" cy="77787"/>
          </a:xfrm>
          <a:prstGeom prst="rect">
            <a:avLst/>
          </a:prstGeom>
          <a:solidFill>
            <a:srgbClr val="8BA7BF"/>
          </a:solidFill>
          <a:ln w="9525">
            <a:noFill/>
            <a:miter lim="800000"/>
            <a:headEnd/>
            <a:tailEnd/>
          </a:ln>
        </p:spPr>
        <p:txBody>
          <a:bodyPr wrap="none" anchor="ctr"/>
          <a:lstStyle/>
          <a:p>
            <a:endParaRPr lang="zh-TW" altLang="en-US" sz="2000"/>
          </a:p>
        </p:txBody>
      </p:sp>
      <p:sp>
        <p:nvSpPr>
          <p:cNvPr id="5130" name="Rectangle 47"/>
          <p:cNvSpPr>
            <a:spLocks noChangeArrowheads="1"/>
          </p:cNvSpPr>
          <p:nvPr/>
        </p:nvSpPr>
        <p:spPr bwMode="auto">
          <a:xfrm>
            <a:off x="427038" y="2784475"/>
            <a:ext cx="9010650" cy="749300"/>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31" name="AutoShape 48"/>
          <p:cNvSpPr>
            <a:spLocks noChangeArrowheads="1"/>
          </p:cNvSpPr>
          <p:nvPr/>
        </p:nvSpPr>
        <p:spPr bwMode="auto">
          <a:xfrm>
            <a:off x="412750" y="2771775"/>
            <a:ext cx="1050925" cy="749300"/>
          </a:xfrm>
          <a:prstGeom prst="homePlate">
            <a:avLst>
              <a:gd name="adj" fmla="val 36122"/>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32" name="Text Box 49"/>
          <p:cNvSpPr txBox="1">
            <a:spLocks noChangeArrowheads="1"/>
          </p:cNvSpPr>
          <p:nvPr/>
        </p:nvSpPr>
        <p:spPr bwMode="auto">
          <a:xfrm>
            <a:off x="1570038" y="2833688"/>
            <a:ext cx="6323012" cy="596900"/>
          </a:xfrm>
          <a:prstGeom prst="rect">
            <a:avLst/>
          </a:prstGeom>
          <a:noFill/>
          <a:ln w="9525">
            <a:noFill/>
            <a:miter lim="800000"/>
            <a:headEnd/>
            <a:tailEnd/>
          </a:ln>
        </p:spPr>
        <p:txBody>
          <a:bodyPr>
            <a:spAutoFit/>
          </a:bodyPr>
          <a:lstStyle/>
          <a:p>
            <a:pPr algn="l"/>
            <a:r>
              <a:rPr lang="zh-TW" altLang="en-US" sz="3200" b="1">
                <a:solidFill>
                  <a:schemeClr val="bg1"/>
                </a:solidFill>
              </a:rPr>
              <a:t>工程技術 </a:t>
            </a:r>
            <a:r>
              <a:rPr lang="en-US" altLang="zh-TW" sz="3200">
                <a:solidFill>
                  <a:schemeClr val="bg1"/>
                </a:solidFill>
              </a:rPr>
              <a:t>/</a:t>
            </a:r>
            <a:r>
              <a:rPr lang="en-US" altLang="zh-TW" sz="2000">
                <a:solidFill>
                  <a:schemeClr val="bg1"/>
                </a:solidFill>
              </a:rPr>
              <a:t> </a:t>
            </a:r>
            <a:r>
              <a:rPr lang="en-US" altLang="zh-TW" sz="2800" b="1">
                <a:solidFill>
                  <a:schemeClr val="bg1"/>
                </a:solidFill>
                <a:latin typeface="Calibri" pitchFamily="34" charset="0"/>
                <a:ea typeface="SimSun" pitchFamily="2" charset="-122"/>
              </a:rPr>
              <a:t>Technology</a:t>
            </a:r>
            <a:endParaRPr lang="zh-TW" altLang="en-US" sz="2800" b="1">
              <a:solidFill>
                <a:schemeClr val="bg1"/>
              </a:solidFill>
              <a:latin typeface="Calibri" pitchFamily="34" charset="0"/>
              <a:ea typeface="SimSun" pitchFamily="2" charset="-122"/>
            </a:endParaRPr>
          </a:p>
        </p:txBody>
      </p:sp>
      <p:sp>
        <p:nvSpPr>
          <p:cNvPr id="5133" name="Text Box 50"/>
          <p:cNvSpPr txBox="1">
            <a:spLocks noChangeArrowheads="1"/>
          </p:cNvSpPr>
          <p:nvPr/>
        </p:nvSpPr>
        <p:spPr bwMode="auto">
          <a:xfrm>
            <a:off x="623888" y="2873375"/>
            <a:ext cx="606425" cy="533400"/>
          </a:xfrm>
          <a:prstGeom prst="rect">
            <a:avLst/>
          </a:prstGeom>
          <a:noFill/>
          <a:ln w="9525">
            <a:noFill/>
            <a:miter lim="800000"/>
            <a:headEnd/>
            <a:tailEnd/>
          </a:ln>
        </p:spPr>
        <p:txBody>
          <a:bodyPr>
            <a:spAutoFit/>
          </a:bodyPr>
          <a:lstStyle/>
          <a:p>
            <a:pPr algn="l" eaLnBrk="1" hangingPunct="1">
              <a:spcBef>
                <a:spcPct val="0"/>
              </a:spcBef>
            </a:pPr>
            <a:r>
              <a:rPr lang="en-US" altLang="zh-TW" sz="2800">
                <a:solidFill>
                  <a:srgbClr val="003366"/>
                </a:solidFill>
              </a:rPr>
              <a:t>III.</a:t>
            </a:r>
          </a:p>
        </p:txBody>
      </p:sp>
      <p:sp>
        <p:nvSpPr>
          <p:cNvPr id="5134" name="Rectangle 51"/>
          <p:cNvSpPr>
            <a:spLocks noChangeArrowheads="1"/>
          </p:cNvSpPr>
          <p:nvPr/>
        </p:nvSpPr>
        <p:spPr bwMode="auto">
          <a:xfrm>
            <a:off x="412750" y="3503613"/>
            <a:ext cx="9042400" cy="77787"/>
          </a:xfrm>
          <a:prstGeom prst="rect">
            <a:avLst/>
          </a:prstGeom>
          <a:solidFill>
            <a:srgbClr val="8BA7BF"/>
          </a:solidFill>
          <a:ln w="9525">
            <a:noFill/>
            <a:miter lim="800000"/>
            <a:headEnd/>
            <a:tailEnd/>
          </a:ln>
        </p:spPr>
        <p:txBody>
          <a:bodyPr wrap="none" anchor="ctr"/>
          <a:lstStyle/>
          <a:p>
            <a:endParaRPr lang="zh-TW" altLang="en-US" sz="2000"/>
          </a:p>
        </p:txBody>
      </p:sp>
      <p:sp>
        <p:nvSpPr>
          <p:cNvPr id="5135" name="Rectangle 54"/>
          <p:cNvSpPr>
            <a:spLocks noChangeArrowheads="1"/>
          </p:cNvSpPr>
          <p:nvPr/>
        </p:nvSpPr>
        <p:spPr bwMode="auto">
          <a:xfrm>
            <a:off x="427038" y="3578225"/>
            <a:ext cx="9010650" cy="749300"/>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36" name="AutoShape 55"/>
          <p:cNvSpPr>
            <a:spLocks noChangeArrowheads="1"/>
          </p:cNvSpPr>
          <p:nvPr/>
        </p:nvSpPr>
        <p:spPr bwMode="auto">
          <a:xfrm>
            <a:off x="412750" y="3578225"/>
            <a:ext cx="1050925" cy="749300"/>
          </a:xfrm>
          <a:prstGeom prst="homePlate">
            <a:avLst>
              <a:gd name="adj" fmla="val 36122"/>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37" name="Text Box 56"/>
          <p:cNvSpPr txBox="1">
            <a:spLocks noChangeArrowheads="1"/>
          </p:cNvSpPr>
          <p:nvPr/>
        </p:nvSpPr>
        <p:spPr bwMode="auto">
          <a:xfrm>
            <a:off x="1570038" y="3662363"/>
            <a:ext cx="7643812" cy="596900"/>
          </a:xfrm>
          <a:prstGeom prst="rect">
            <a:avLst/>
          </a:prstGeom>
          <a:noFill/>
          <a:ln w="9525">
            <a:noFill/>
            <a:miter lim="800000"/>
            <a:headEnd/>
            <a:tailEnd/>
          </a:ln>
        </p:spPr>
        <p:txBody>
          <a:bodyPr>
            <a:spAutoFit/>
          </a:bodyPr>
          <a:lstStyle/>
          <a:p>
            <a:pPr algn="l"/>
            <a:r>
              <a:rPr lang="zh-TW" altLang="en-US" sz="3200" b="1">
                <a:solidFill>
                  <a:schemeClr val="bg1"/>
                </a:solidFill>
              </a:rPr>
              <a:t>工程管理</a:t>
            </a:r>
            <a:r>
              <a:rPr lang="en-US" altLang="zh-TW" sz="3200">
                <a:solidFill>
                  <a:schemeClr val="bg1"/>
                </a:solidFill>
              </a:rPr>
              <a:t> /</a:t>
            </a:r>
            <a:r>
              <a:rPr lang="en-US" altLang="zh-TW" sz="2000">
                <a:solidFill>
                  <a:schemeClr val="bg1"/>
                </a:solidFill>
              </a:rPr>
              <a:t> </a:t>
            </a:r>
            <a:r>
              <a:rPr lang="en-US" altLang="zh-TW" sz="2800" b="1">
                <a:solidFill>
                  <a:schemeClr val="bg1"/>
                </a:solidFill>
                <a:latin typeface="Calibri" pitchFamily="34" charset="0"/>
                <a:ea typeface="SimSun" pitchFamily="2" charset="-122"/>
              </a:rPr>
              <a:t>Construction Management</a:t>
            </a:r>
            <a:endParaRPr lang="zh-TW" altLang="en-US" sz="2800" b="1">
              <a:solidFill>
                <a:schemeClr val="bg1"/>
              </a:solidFill>
              <a:latin typeface="Calibri" pitchFamily="34" charset="0"/>
              <a:ea typeface="SimSun" pitchFamily="2" charset="-122"/>
            </a:endParaRPr>
          </a:p>
        </p:txBody>
      </p:sp>
      <p:sp>
        <p:nvSpPr>
          <p:cNvPr id="5138" name="Text Box 57"/>
          <p:cNvSpPr txBox="1">
            <a:spLocks noChangeArrowheads="1"/>
          </p:cNvSpPr>
          <p:nvPr/>
        </p:nvSpPr>
        <p:spPr bwMode="auto">
          <a:xfrm>
            <a:off x="614363" y="3717925"/>
            <a:ext cx="681037" cy="533400"/>
          </a:xfrm>
          <a:prstGeom prst="rect">
            <a:avLst/>
          </a:prstGeom>
          <a:noFill/>
          <a:ln w="9525">
            <a:noFill/>
            <a:miter lim="800000"/>
            <a:headEnd/>
            <a:tailEnd/>
          </a:ln>
        </p:spPr>
        <p:txBody>
          <a:bodyPr>
            <a:spAutoFit/>
          </a:bodyPr>
          <a:lstStyle/>
          <a:p>
            <a:pPr algn="l" eaLnBrk="1" hangingPunct="1">
              <a:spcBef>
                <a:spcPct val="0"/>
              </a:spcBef>
            </a:pPr>
            <a:r>
              <a:rPr lang="en-US" altLang="zh-TW" sz="2800">
                <a:solidFill>
                  <a:srgbClr val="003366"/>
                </a:solidFill>
              </a:rPr>
              <a:t>IV.</a:t>
            </a:r>
          </a:p>
        </p:txBody>
      </p:sp>
      <p:sp>
        <p:nvSpPr>
          <p:cNvPr id="5139" name="Rectangle 58"/>
          <p:cNvSpPr>
            <a:spLocks noChangeArrowheads="1"/>
          </p:cNvSpPr>
          <p:nvPr/>
        </p:nvSpPr>
        <p:spPr bwMode="auto">
          <a:xfrm>
            <a:off x="412750" y="4322763"/>
            <a:ext cx="9042400" cy="77787"/>
          </a:xfrm>
          <a:prstGeom prst="rect">
            <a:avLst/>
          </a:prstGeom>
          <a:solidFill>
            <a:srgbClr val="8BA7BF"/>
          </a:solidFill>
          <a:ln w="9525">
            <a:noFill/>
            <a:miter lim="800000"/>
            <a:headEnd/>
            <a:tailEnd/>
          </a:ln>
        </p:spPr>
        <p:txBody>
          <a:bodyPr wrap="none" anchor="ctr"/>
          <a:lstStyle/>
          <a:p>
            <a:endParaRPr lang="zh-TW" altLang="en-US" sz="2000"/>
          </a:p>
        </p:txBody>
      </p:sp>
      <p:sp>
        <p:nvSpPr>
          <p:cNvPr id="5140" name="Rectangle 61"/>
          <p:cNvSpPr>
            <a:spLocks noChangeArrowheads="1"/>
          </p:cNvSpPr>
          <p:nvPr/>
        </p:nvSpPr>
        <p:spPr bwMode="auto">
          <a:xfrm>
            <a:off x="433388" y="4391025"/>
            <a:ext cx="9010650" cy="749300"/>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41" name="AutoShape 62"/>
          <p:cNvSpPr>
            <a:spLocks noChangeArrowheads="1"/>
          </p:cNvSpPr>
          <p:nvPr/>
        </p:nvSpPr>
        <p:spPr bwMode="auto">
          <a:xfrm>
            <a:off x="419100" y="4365625"/>
            <a:ext cx="1050925" cy="749300"/>
          </a:xfrm>
          <a:prstGeom prst="homePlate">
            <a:avLst>
              <a:gd name="adj" fmla="val 36122"/>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42" name="Text Box 63"/>
          <p:cNvSpPr txBox="1">
            <a:spLocks noChangeArrowheads="1"/>
          </p:cNvSpPr>
          <p:nvPr/>
        </p:nvSpPr>
        <p:spPr bwMode="auto">
          <a:xfrm>
            <a:off x="1576388" y="4456113"/>
            <a:ext cx="6323012" cy="596900"/>
          </a:xfrm>
          <a:prstGeom prst="rect">
            <a:avLst/>
          </a:prstGeom>
          <a:noFill/>
          <a:ln w="9525">
            <a:noFill/>
            <a:miter lim="800000"/>
            <a:headEnd/>
            <a:tailEnd/>
          </a:ln>
        </p:spPr>
        <p:txBody>
          <a:bodyPr>
            <a:spAutoFit/>
          </a:bodyPr>
          <a:lstStyle/>
          <a:p>
            <a:pPr algn="l"/>
            <a:r>
              <a:rPr lang="zh-TW" altLang="zh-TW" sz="3200" b="1">
                <a:solidFill>
                  <a:schemeClr val="bg1"/>
                </a:solidFill>
              </a:rPr>
              <a:t>爭議處理 /</a:t>
            </a:r>
            <a:r>
              <a:rPr lang="zh-TW" altLang="zh-TW" sz="2000" b="1">
                <a:solidFill>
                  <a:schemeClr val="bg1"/>
                </a:solidFill>
              </a:rPr>
              <a:t> </a:t>
            </a:r>
            <a:r>
              <a:rPr lang="zh-TW" altLang="en-US" sz="2800" b="1">
                <a:solidFill>
                  <a:schemeClr val="bg1"/>
                </a:solidFill>
                <a:latin typeface="Calibri" pitchFamily="34" charset="0"/>
                <a:ea typeface="SimSun" pitchFamily="2" charset="-122"/>
              </a:rPr>
              <a:t>D</a:t>
            </a:r>
            <a:r>
              <a:rPr lang="zh-TW" altLang="zh-TW" sz="2800" b="1">
                <a:solidFill>
                  <a:schemeClr val="bg1"/>
                </a:solidFill>
                <a:latin typeface="Calibri" pitchFamily="34" charset="0"/>
                <a:ea typeface="SimSun" pitchFamily="2" charset="-122"/>
              </a:rPr>
              <a:t>ispute </a:t>
            </a:r>
            <a:r>
              <a:rPr lang="en-US" altLang="zh-TW" sz="2800" b="1">
                <a:solidFill>
                  <a:schemeClr val="bg1"/>
                </a:solidFill>
                <a:latin typeface="Calibri" pitchFamily="34" charset="0"/>
                <a:ea typeface="SimSun" pitchFamily="2" charset="-122"/>
              </a:rPr>
              <a:t>Settlement</a:t>
            </a:r>
          </a:p>
        </p:txBody>
      </p:sp>
      <p:sp>
        <p:nvSpPr>
          <p:cNvPr id="5143" name="Text Box 64"/>
          <p:cNvSpPr txBox="1">
            <a:spLocks noChangeArrowheads="1"/>
          </p:cNvSpPr>
          <p:nvPr/>
        </p:nvSpPr>
        <p:spPr bwMode="auto">
          <a:xfrm>
            <a:off x="649288" y="4556125"/>
            <a:ext cx="606425" cy="533400"/>
          </a:xfrm>
          <a:prstGeom prst="rect">
            <a:avLst/>
          </a:prstGeom>
          <a:noFill/>
          <a:ln w="9525">
            <a:noFill/>
            <a:miter lim="800000"/>
            <a:headEnd/>
            <a:tailEnd/>
          </a:ln>
        </p:spPr>
        <p:txBody>
          <a:bodyPr>
            <a:spAutoFit/>
          </a:bodyPr>
          <a:lstStyle/>
          <a:p>
            <a:pPr algn="l" eaLnBrk="1" hangingPunct="1">
              <a:spcBef>
                <a:spcPct val="0"/>
              </a:spcBef>
            </a:pPr>
            <a:r>
              <a:rPr lang="en-US" altLang="zh-TW" sz="2800">
                <a:solidFill>
                  <a:srgbClr val="003366"/>
                </a:solidFill>
              </a:rPr>
              <a:t>V.</a:t>
            </a:r>
          </a:p>
        </p:txBody>
      </p:sp>
      <p:sp>
        <p:nvSpPr>
          <p:cNvPr id="5144" name="Rectangle 65"/>
          <p:cNvSpPr>
            <a:spLocks noChangeArrowheads="1"/>
          </p:cNvSpPr>
          <p:nvPr/>
        </p:nvSpPr>
        <p:spPr bwMode="auto">
          <a:xfrm>
            <a:off x="419100" y="5122863"/>
            <a:ext cx="9042400" cy="77787"/>
          </a:xfrm>
          <a:prstGeom prst="rect">
            <a:avLst/>
          </a:prstGeom>
          <a:solidFill>
            <a:srgbClr val="8BA7BF"/>
          </a:solidFill>
          <a:ln w="9525">
            <a:noFill/>
            <a:miter lim="800000"/>
            <a:headEnd/>
            <a:tailEnd/>
          </a:ln>
        </p:spPr>
        <p:txBody>
          <a:bodyPr wrap="none" anchor="ctr"/>
          <a:lstStyle/>
          <a:p>
            <a:endParaRPr lang="zh-TW" altLang="en-US" sz="2000"/>
          </a:p>
        </p:txBody>
      </p:sp>
      <p:sp>
        <p:nvSpPr>
          <p:cNvPr id="5145" name="Rectangle 68"/>
          <p:cNvSpPr>
            <a:spLocks noChangeArrowheads="1"/>
          </p:cNvSpPr>
          <p:nvPr/>
        </p:nvSpPr>
        <p:spPr bwMode="auto">
          <a:xfrm>
            <a:off x="433388" y="5184775"/>
            <a:ext cx="9010650" cy="749300"/>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46" name="AutoShape 69"/>
          <p:cNvSpPr>
            <a:spLocks noChangeArrowheads="1"/>
          </p:cNvSpPr>
          <p:nvPr/>
        </p:nvSpPr>
        <p:spPr bwMode="auto">
          <a:xfrm>
            <a:off x="419100" y="5159375"/>
            <a:ext cx="1050925" cy="749300"/>
          </a:xfrm>
          <a:prstGeom prst="homePlate">
            <a:avLst>
              <a:gd name="adj" fmla="val 36122"/>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47" name="Text Box 70"/>
          <p:cNvSpPr txBox="1">
            <a:spLocks noChangeArrowheads="1"/>
          </p:cNvSpPr>
          <p:nvPr/>
        </p:nvSpPr>
        <p:spPr bwMode="auto">
          <a:xfrm>
            <a:off x="1576388" y="5237163"/>
            <a:ext cx="6323012" cy="584775"/>
          </a:xfrm>
          <a:prstGeom prst="rect">
            <a:avLst/>
          </a:prstGeom>
          <a:noFill/>
          <a:ln w="9525">
            <a:noFill/>
            <a:miter lim="800000"/>
            <a:headEnd/>
            <a:tailEnd/>
          </a:ln>
        </p:spPr>
        <p:txBody>
          <a:bodyPr>
            <a:spAutoFit/>
          </a:bodyPr>
          <a:lstStyle/>
          <a:p>
            <a:pPr algn="l"/>
            <a:r>
              <a:rPr lang="zh-TW" altLang="zh-TW" sz="3200" b="1" dirty="0">
                <a:solidFill>
                  <a:schemeClr val="bg1"/>
                </a:solidFill>
              </a:rPr>
              <a:t>技術鑑定</a:t>
            </a:r>
            <a:r>
              <a:rPr lang="zh-TW" altLang="en-US" sz="3200" b="1" dirty="0">
                <a:solidFill>
                  <a:schemeClr val="bg1"/>
                </a:solidFill>
              </a:rPr>
              <a:t> </a:t>
            </a:r>
            <a:r>
              <a:rPr lang="zh-TW" altLang="zh-TW" sz="3200" b="1" dirty="0">
                <a:solidFill>
                  <a:schemeClr val="bg1"/>
                </a:solidFill>
              </a:rPr>
              <a:t>/</a:t>
            </a:r>
            <a:r>
              <a:rPr lang="zh-TW" altLang="en-US" sz="3200" b="1" dirty="0">
                <a:solidFill>
                  <a:schemeClr val="bg1"/>
                </a:solidFill>
              </a:rPr>
              <a:t> </a:t>
            </a:r>
            <a:r>
              <a:rPr lang="en-US" altLang="zh-TW" sz="2800" b="1" dirty="0" smtClean="0">
                <a:solidFill>
                  <a:schemeClr val="bg1"/>
                </a:solidFill>
                <a:latin typeface="Calibri" pitchFamily="34" charset="0"/>
                <a:ea typeface="SimSun" pitchFamily="2" charset="-122"/>
              </a:rPr>
              <a:t>Technique Corroboration</a:t>
            </a:r>
            <a:endParaRPr lang="en-US" altLang="zh-TW" sz="2800" b="1" dirty="0">
              <a:solidFill>
                <a:schemeClr val="bg1"/>
              </a:solidFill>
              <a:latin typeface="Calibri" pitchFamily="34" charset="0"/>
              <a:ea typeface="SimSun" pitchFamily="2" charset="-122"/>
            </a:endParaRPr>
          </a:p>
        </p:txBody>
      </p:sp>
      <p:sp>
        <p:nvSpPr>
          <p:cNvPr id="5148" name="Text Box 71"/>
          <p:cNvSpPr txBox="1">
            <a:spLocks noChangeArrowheads="1"/>
          </p:cNvSpPr>
          <p:nvPr/>
        </p:nvSpPr>
        <p:spPr bwMode="auto">
          <a:xfrm>
            <a:off x="595313" y="5295900"/>
            <a:ext cx="803275" cy="533400"/>
          </a:xfrm>
          <a:prstGeom prst="rect">
            <a:avLst/>
          </a:prstGeom>
          <a:noFill/>
          <a:ln w="9525">
            <a:noFill/>
            <a:miter lim="800000"/>
            <a:headEnd/>
            <a:tailEnd/>
          </a:ln>
        </p:spPr>
        <p:txBody>
          <a:bodyPr>
            <a:spAutoFit/>
          </a:bodyPr>
          <a:lstStyle/>
          <a:p>
            <a:pPr algn="l" eaLnBrk="1" hangingPunct="1">
              <a:spcBef>
                <a:spcPct val="0"/>
              </a:spcBef>
            </a:pPr>
            <a:r>
              <a:rPr lang="en-US" altLang="zh-TW" sz="2800">
                <a:solidFill>
                  <a:srgbClr val="003366"/>
                </a:solidFill>
              </a:rPr>
              <a:t>VI.</a:t>
            </a:r>
          </a:p>
        </p:txBody>
      </p:sp>
      <p:sp>
        <p:nvSpPr>
          <p:cNvPr id="5149" name="Rectangle 72"/>
          <p:cNvSpPr>
            <a:spLocks noChangeArrowheads="1"/>
          </p:cNvSpPr>
          <p:nvPr/>
        </p:nvSpPr>
        <p:spPr bwMode="auto">
          <a:xfrm>
            <a:off x="419100" y="5891213"/>
            <a:ext cx="9042400" cy="77787"/>
          </a:xfrm>
          <a:prstGeom prst="rect">
            <a:avLst/>
          </a:prstGeom>
          <a:solidFill>
            <a:srgbClr val="8BA7BF"/>
          </a:solidFill>
          <a:ln w="9525">
            <a:noFill/>
            <a:miter lim="800000"/>
            <a:headEnd/>
            <a:tailEnd/>
          </a:ln>
        </p:spPr>
        <p:txBody>
          <a:bodyPr wrap="none" anchor="ctr"/>
          <a:lstStyle/>
          <a:p>
            <a:endParaRPr lang="zh-TW" altLang="en-US" sz="2000"/>
          </a:p>
        </p:txBody>
      </p:sp>
      <p:sp>
        <p:nvSpPr>
          <p:cNvPr id="5150" name="Rectangle 68"/>
          <p:cNvSpPr>
            <a:spLocks noChangeArrowheads="1"/>
          </p:cNvSpPr>
          <p:nvPr/>
        </p:nvSpPr>
        <p:spPr bwMode="auto">
          <a:xfrm>
            <a:off x="433388" y="5959475"/>
            <a:ext cx="9010650" cy="749300"/>
          </a:xfrm>
          <a:prstGeom prst="rect">
            <a:avLst/>
          </a:prstGeom>
          <a:gradFill rotWithShape="1">
            <a:gsLst>
              <a:gs pos="0">
                <a:srgbClr val="5F7B91"/>
              </a:gs>
              <a:gs pos="100000">
                <a:srgbClr val="45657F"/>
              </a:gs>
            </a:gsLst>
            <a:lin ang="5400000" scaled="1"/>
          </a:gradFill>
          <a:ln w="9525">
            <a:noFill/>
            <a:miter lim="800000"/>
            <a:headEnd/>
            <a:tailEnd/>
          </a:ln>
        </p:spPr>
        <p:txBody>
          <a:bodyPr wrap="none" anchor="ctr"/>
          <a:lstStyle/>
          <a:p>
            <a:endParaRPr lang="zh-TW" altLang="en-US" sz="2000"/>
          </a:p>
        </p:txBody>
      </p:sp>
      <p:sp>
        <p:nvSpPr>
          <p:cNvPr id="5151" name="AutoShape 69"/>
          <p:cNvSpPr>
            <a:spLocks noChangeArrowheads="1"/>
          </p:cNvSpPr>
          <p:nvPr/>
        </p:nvSpPr>
        <p:spPr bwMode="auto">
          <a:xfrm>
            <a:off x="419100" y="5959475"/>
            <a:ext cx="1050925" cy="749300"/>
          </a:xfrm>
          <a:prstGeom prst="homePlate">
            <a:avLst>
              <a:gd name="adj" fmla="val 36122"/>
            </a:avLst>
          </a:prstGeom>
          <a:gradFill rotWithShape="1">
            <a:gsLst>
              <a:gs pos="0">
                <a:srgbClr val="C1BA8D"/>
              </a:gs>
              <a:gs pos="100000">
                <a:srgbClr val="A6A079"/>
              </a:gs>
            </a:gsLst>
            <a:lin ang="5400000" scaled="1"/>
          </a:gradFill>
          <a:ln w="9525">
            <a:noFill/>
            <a:miter lim="800000"/>
            <a:headEnd/>
            <a:tailEnd/>
          </a:ln>
        </p:spPr>
        <p:txBody>
          <a:bodyPr wrap="none" anchor="ctr"/>
          <a:lstStyle/>
          <a:p>
            <a:endParaRPr lang="zh-TW" altLang="en-US" sz="2000"/>
          </a:p>
        </p:txBody>
      </p:sp>
      <p:sp>
        <p:nvSpPr>
          <p:cNvPr id="5152" name="Text Box 70"/>
          <p:cNvSpPr txBox="1">
            <a:spLocks noChangeArrowheads="1"/>
          </p:cNvSpPr>
          <p:nvPr/>
        </p:nvSpPr>
        <p:spPr bwMode="auto">
          <a:xfrm>
            <a:off x="1563688" y="5999163"/>
            <a:ext cx="6323012" cy="584200"/>
          </a:xfrm>
          <a:prstGeom prst="rect">
            <a:avLst/>
          </a:prstGeom>
          <a:noFill/>
          <a:ln w="9525">
            <a:noFill/>
            <a:miter lim="800000"/>
            <a:headEnd/>
            <a:tailEnd/>
          </a:ln>
        </p:spPr>
        <p:txBody>
          <a:bodyPr>
            <a:spAutoFit/>
          </a:bodyPr>
          <a:lstStyle/>
          <a:p>
            <a:pPr algn="l"/>
            <a:r>
              <a:rPr lang="zh-TW" altLang="en-US" sz="3200" b="1" dirty="0" smtClean="0">
                <a:solidFill>
                  <a:schemeClr val="bg1"/>
                </a:solidFill>
              </a:rPr>
              <a:t>結語 </a:t>
            </a:r>
            <a:r>
              <a:rPr lang="zh-TW" altLang="zh-TW" sz="3200" b="1" dirty="0" smtClean="0">
                <a:solidFill>
                  <a:schemeClr val="bg1"/>
                </a:solidFill>
              </a:rPr>
              <a:t>/</a:t>
            </a:r>
            <a:r>
              <a:rPr lang="zh-TW" altLang="en-US" sz="3200" b="1" dirty="0" smtClean="0">
                <a:solidFill>
                  <a:schemeClr val="bg1"/>
                </a:solidFill>
              </a:rPr>
              <a:t> </a:t>
            </a:r>
            <a:r>
              <a:rPr lang="en-US" altLang="zh-TW" sz="2800" b="1" dirty="0">
                <a:solidFill>
                  <a:schemeClr val="bg1"/>
                </a:solidFill>
                <a:latin typeface="Calibri" pitchFamily="34" charset="0"/>
                <a:ea typeface="SimSun" pitchFamily="2" charset="-122"/>
              </a:rPr>
              <a:t>Conclusion</a:t>
            </a:r>
          </a:p>
        </p:txBody>
      </p:sp>
      <p:sp>
        <p:nvSpPr>
          <p:cNvPr id="5153" name="Text Box 71"/>
          <p:cNvSpPr txBox="1">
            <a:spLocks noChangeArrowheads="1"/>
          </p:cNvSpPr>
          <p:nvPr/>
        </p:nvSpPr>
        <p:spPr bwMode="auto">
          <a:xfrm>
            <a:off x="595313" y="6032500"/>
            <a:ext cx="803275" cy="533400"/>
          </a:xfrm>
          <a:prstGeom prst="rect">
            <a:avLst/>
          </a:prstGeom>
          <a:noFill/>
          <a:ln w="9525">
            <a:noFill/>
            <a:miter lim="800000"/>
            <a:headEnd/>
            <a:tailEnd/>
          </a:ln>
        </p:spPr>
        <p:txBody>
          <a:bodyPr>
            <a:spAutoFit/>
          </a:bodyPr>
          <a:lstStyle/>
          <a:p>
            <a:pPr algn="l" eaLnBrk="1" hangingPunct="1">
              <a:spcBef>
                <a:spcPct val="0"/>
              </a:spcBef>
            </a:pPr>
            <a:r>
              <a:rPr lang="en-US" altLang="zh-TW" sz="2800" dirty="0">
                <a:solidFill>
                  <a:srgbClr val="003366"/>
                </a:solidFill>
              </a:rPr>
              <a:t>VII.</a:t>
            </a:r>
          </a:p>
        </p:txBody>
      </p:sp>
      <p:sp>
        <p:nvSpPr>
          <p:cNvPr id="5154" name="Rectangle 72"/>
          <p:cNvSpPr>
            <a:spLocks noChangeArrowheads="1"/>
          </p:cNvSpPr>
          <p:nvPr/>
        </p:nvSpPr>
        <p:spPr bwMode="auto">
          <a:xfrm>
            <a:off x="419100" y="6692900"/>
            <a:ext cx="9042400" cy="77788"/>
          </a:xfrm>
          <a:prstGeom prst="rect">
            <a:avLst/>
          </a:prstGeom>
          <a:solidFill>
            <a:srgbClr val="8BA7BF"/>
          </a:solidFill>
          <a:ln w="9525">
            <a:noFill/>
            <a:miter lim="800000"/>
            <a:headEnd/>
            <a:tailEnd/>
          </a:ln>
        </p:spPr>
        <p:txBody>
          <a:bodyPr wrap="none" anchor="ctr"/>
          <a:lstStyle/>
          <a:p>
            <a:endParaRPr lang="zh-TW" altLang="en-US" sz="2000"/>
          </a:p>
        </p:txBody>
      </p:sp>
      <p:sp>
        <p:nvSpPr>
          <p:cNvPr id="5155" name="Rectangle 4"/>
          <p:cNvSpPr>
            <a:spLocks noChangeArrowheads="1"/>
          </p:cNvSpPr>
          <p:nvPr/>
        </p:nvSpPr>
        <p:spPr bwMode="auto">
          <a:xfrm>
            <a:off x="601663" y="244475"/>
            <a:ext cx="8408987" cy="1095375"/>
          </a:xfrm>
          <a:prstGeom prst="rect">
            <a:avLst/>
          </a:prstGeom>
          <a:noFill/>
          <a:ln w="9525">
            <a:noFill/>
            <a:miter lim="800000"/>
            <a:headEnd/>
            <a:tailEnd/>
          </a:ln>
        </p:spPr>
        <p:txBody>
          <a:bodyPr lIns="92075" tIns="46038" rIns="92075" bIns="46038" anchor="ctr"/>
          <a:lstStyle/>
          <a:p>
            <a:pPr eaLnBrk="1" hangingPunct="1">
              <a:lnSpc>
                <a:spcPct val="90000"/>
              </a:lnSpc>
              <a:spcBef>
                <a:spcPct val="10000"/>
              </a:spcBef>
              <a:buClr>
                <a:schemeClr val="hlink"/>
              </a:buClr>
            </a:pPr>
            <a:r>
              <a:rPr lang="zh-TW" altLang="en-US" sz="4000" b="1" dirty="0">
                <a:solidFill>
                  <a:srgbClr val="003366"/>
                </a:solidFill>
                <a:latin typeface="標楷體" pitchFamily="65" charset="-120"/>
              </a:rPr>
              <a:t>目  錄 </a:t>
            </a:r>
            <a:r>
              <a:rPr lang="en-US" altLang="zh-TW" sz="4000" b="1" dirty="0">
                <a:solidFill>
                  <a:srgbClr val="003366"/>
                </a:solidFill>
                <a:latin typeface="標楷體" pitchFamily="65" charset="-120"/>
              </a:rPr>
              <a:t>/ </a:t>
            </a:r>
            <a:r>
              <a:rPr lang="en-US" altLang="zh-TW" sz="4000" b="1" dirty="0">
                <a:solidFill>
                  <a:srgbClr val="003366"/>
                </a:solidFill>
                <a:latin typeface="Calibri" pitchFamily="34" charset="0"/>
              </a:rPr>
              <a:t>Content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347663" y="1611312"/>
            <a:ext cx="9259887" cy="5184000"/>
          </a:xfrm>
          <a:prstGeom prst="roundRect">
            <a:avLst>
              <a:gd name="adj" fmla="val 5222"/>
            </a:avLst>
          </a:prstGeom>
          <a:noFill/>
          <a:ln w="12700">
            <a:solidFill>
              <a:srgbClr val="6087A8"/>
            </a:solidFill>
            <a:round/>
            <a:headEnd/>
            <a:tailEnd/>
          </a:ln>
        </p:spPr>
        <p:txBody>
          <a:bodyPr anchor="ctr">
            <a:spAutoFit/>
          </a:bodyPr>
          <a:lstStyle/>
          <a:p>
            <a:endParaRPr lang="zh-TW" altLang="en-US"/>
          </a:p>
        </p:txBody>
      </p:sp>
      <p:sp>
        <p:nvSpPr>
          <p:cNvPr id="24579" name="Rectangle 3"/>
          <p:cNvSpPr>
            <a:spLocks noChangeArrowheads="1"/>
          </p:cNvSpPr>
          <p:nvPr/>
        </p:nvSpPr>
        <p:spPr bwMode="auto">
          <a:xfrm>
            <a:off x="142875" y="1308100"/>
            <a:ext cx="7870825" cy="907200"/>
          </a:xfrm>
          <a:prstGeom prst="rect">
            <a:avLst/>
          </a:prstGeom>
          <a:solidFill>
            <a:srgbClr val="CC6600"/>
          </a:solidFill>
          <a:ln w="12700">
            <a:noFill/>
            <a:miter lim="800000"/>
            <a:headEnd/>
            <a:tailEnd/>
          </a:ln>
        </p:spPr>
        <p:txBody>
          <a:bodyPr anchor="ctr">
            <a:spAutoFit/>
          </a:bodyPr>
          <a:lstStyle/>
          <a:p>
            <a:endParaRPr lang="zh-TW" altLang="en-US"/>
          </a:p>
        </p:txBody>
      </p:sp>
      <p:sp>
        <p:nvSpPr>
          <p:cNvPr id="24580" name="Rectangle 4"/>
          <p:cNvSpPr>
            <a:spLocks noChangeArrowheads="1"/>
          </p:cNvSpPr>
          <p:nvPr/>
        </p:nvSpPr>
        <p:spPr bwMode="auto">
          <a:xfrm>
            <a:off x="203200" y="1299874"/>
            <a:ext cx="7454900" cy="915987"/>
          </a:xfrm>
          <a:prstGeom prst="rect">
            <a:avLst/>
          </a:prstGeom>
          <a:noFill/>
          <a:ln w="12700">
            <a:noFill/>
            <a:miter lim="800000"/>
            <a:headEnd/>
            <a:tailEnd/>
          </a:ln>
        </p:spPr>
        <p:txBody>
          <a:bodyPr wrap="square">
            <a:spAutoFit/>
          </a:bodyPr>
          <a:lstStyle/>
          <a:p>
            <a:pPr marL="355600" indent="-355600" algn="l"/>
            <a:r>
              <a:rPr kumimoji="0" lang="en-US" altLang="zh-TW" sz="2800" b="1" dirty="0">
                <a:solidFill>
                  <a:schemeClr val="bg1"/>
                </a:solidFill>
                <a:latin typeface="Calibri" pitchFamily="34" charset="0"/>
              </a:rPr>
              <a:t>iii.</a:t>
            </a:r>
            <a:r>
              <a:rPr lang="en-US" altLang="zh-TW" sz="2800" b="1" dirty="0">
                <a:solidFill>
                  <a:schemeClr val="bg1"/>
                </a:solidFill>
                <a:latin typeface="Calibri" pitchFamily="34" charset="0"/>
              </a:rPr>
              <a:t> </a:t>
            </a:r>
            <a:r>
              <a:rPr lang="zh-TW" altLang="en-US" sz="2800" b="1" dirty="0">
                <a:solidFill>
                  <a:schemeClr val="bg1"/>
                </a:solidFill>
                <a:latin typeface="Calibri" pitchFamily="34" charset="0"/>
              </a:rPr>
              <a:t>公共工程施工查核機制</a:t>
            </a:r>
            <a:r>
              <a:rPr lang="zh-TW" altLang="en-US" dirty="0"/>
              <a:t> </a:t>
            </a:r>
            <a:r>
              <a:rPr lang="zh-TW" altLang="zh-TW" sz="2800" dirty="0">
                <a:solidFill>
                  <a:schemeClr val="bg1"/>
                </a:solidFill>
                <a:latin typeface="Calibri" pitchFamily="34" charset="0"/>
              </a:rPr>
              <a:t>/</a:t>
            </a:r>
            <a:r>
              <a:rPr lang="zh-TW" altLang="zh-TW" sz="2800" b="1" dirty="0">
                <a:solidFill>
                  <a:schemeClr val="bg1"/>
                </a:solidFill>
                <a:latin typeface="Calibri" pitchFamily="34" charset="0"/>
              </a:rPr>
              <a:t> </a:t>
            </a:r>
            <a:r>
              <a:rPr lang="en-US" altLang="zh-TW" sz="2800" b="1" dirty="0" smtClean="0">
                <a:solidFill>
                  <a:schemeClr val="bg1"/>
                </a:solidFill>
                <a:latin typeface="Calibri" pitchFamily="34" charset="0"/>
              </a:rPr>
              <a:t>The m</a:t>
            </a:r>
            <a:r>
              <a:rPr lang="zh-TW" altLang="zh-TW" sz="2600" b="1" dirty="0" smtClean="0">
                <a:solidFill>
                  <a:schemeClr val="bg1"/>
                </a:solidFill>
                <a:latin typeface="Calibri" pitchFamily="34" charset="0"/>
              </a:rPr>
              <a:t>echanism </a:t>
            </a:r>
            <a:r>
              <a:rPr lang="zh-TW" altLang="zh-TW" sz="2600" b="1" dirty="0">
                <a:solidFill>
                  <a:schemeClr val="bg1"/>
                </a:solidFill>
                <a:latin typeface="Calibri" pitchFamily="34" charset="0"/>
              </a:rPr>
              <a:t>of</a:t>
            </a:r>
            <a:r>
              <a:rPr lang="zh-TW" altLang="en-US" sz="2600" b="1" dirty="0">
                <a:solidFill>
                  <a:schemeClr val="bg1"/>
                </a:solidFill>
                <a:latin typeface="Calibri" pitchFamily="34" charset="0"/>
              </a:rPr>
              <a:t> </a:t>
            </a:r>
            <a:r>
              <a:rPr lang="en-US" altLang="zh-TW" sz="2600" b="1" dirty="0">
                <a:solidFill>
                  <a:schemeClr val="bg1"/>
                </a:solidFill>
                <a:latin typeface="Calibri" pitchFamily="34" charset="0"/>
              </a:rPr>
              <a:t>Public Construction Inspection</a:t>
            </a:r>
          </a:p>
        </p:txBody>
      </p:sp>
      <p:pic>
        <p:nvPicPr>
          <p:cNvPr id="24581" name="Picture 5"/>
          <p:cNvPicPr>
            <a:picLocks noChangeAspect="1" noChangeArrowheads="1"/>
          </p:cNvPicPr>
          <p:nvPr/>
        </p:nvPicPr>
        <p:blipFill>
          <a:blip r:embed="rId3"/>
          <a:srcRect l="2980"/>
          <a:stretch>
            <a:fillRect/>
          </a:stretch>
        </p:blipFill>
        <p:spPr bwMode="auto">
          <a:xfrm>
            <a:off x="7019925" y="4430856"/>
            <a:ext cx="2560638" cy="1931988"/>
          </a:xfrm>
          <a:prstGeom prst="rect">
            <a:avLst/>
          </a:prstGeom>
          <a:noFill/>
          <a:ln w="12700">
            <a:solidFill>
              <a:schemeClr val="bg2"/>
            </a:solidFill>
            <a:miter lim="800000"/>
            <a:headEnd/>
            <a:tailEnd/>
          </a:ln>
        </p:spPr>
      </p:pic>
      <p:pic>
        <p:nvPicPr>
          <p:cNvPr id="24582" name="Picture 6"/>
          <p:cNvPicPr>
            <a:picLocks noChangeAspect="1" noChangeArrowheads="1"/>
          </p:cNvPicPr>
          <p:nvPr/>
        </p:nvPicPr>
        <p:blipFill>
          <a:blip r:embed="rId4"/>
          <a:srcRect l="3076"/>
          <a:stretch>
            <a:fillRect/>
          </a:stretch>
        </p:blipFill>
        <p:spPr bwMode="auto">
          <a:xfrm>
            <a:off x="7013575" y="2387455"/>
            <a:ext cx="2562225" cy="1871662"/>
          </a:xfrm>
          <a:prstGeom prst="rect">
            <a:avLst/>
          </a:prstGeom>
          <a:noFill/>
          <a:ln w="12700">
            <a:solidFill>
              <a:schemeClr val="bg2"/>
            </a:solidFill>
            <a:miter lim="800000"/>
            <a:headEnd/>
            <a:tailEnd/>
          </a:ln>
        </p:spPr>
      </p:pic>
      <p:sp>
        <p:nvSpPr>
          <p:cNvPr id="24583" name="Rectangle 7"/>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24584" name="Text Box 8"/>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a:t>
            </a:r>
            <a:r>
              <a:rPr lang="en-US" altLang="zh-TW" sz="3200" b="1" dirty="0">
                <a:solidFill>
                  <a:srgbClr val="003366"/>
                </a:solidFill>
                <a:latin typeface="Calibri" pitchFamily="34" charset="0"/>
                <a:ea typeface="新細明體" pitchFamily="18" charset="-120"/>
              </a:rPr>
              <a:t>V</a:t>
            </a:r>
            <a:r>
              <a:rPr lang="en-US" altLang="zh-TW" sz="3200" b="1" dirty="0">
                <a:solidFill>
                  <a:srgbClr val="003366"/>
                </a:solidFill>
                <a:latin typeface="Calibri" pitchFamily="34" charset="0"/>
                <a:ea typeface="SimSun" pitchFamily="2" charset="-122"/>
              </a:rPr>
              <a:t>.</a:t>
            </a:r>
            <a:r>
              <a:rPr lang="zh-TW" altLang="en-US" sz="3200" b="1" dirty="0">
                <a:solidFill>
                  <a:srgbClr val="003366"/>
                </a:solidFill>
                <a:latin typeface="標楷體" pitchFamily="65" charset="-120"/>
              </a:rPr>
              <a:t>工程管理 </a:t>
            </a:r>
            <a:r>
              <a:rPr lang="en-US" altLang="zh-TW" sz="3200" b="1" dirty="0">
                <a:solidFill>
                  <a:srgbClr val="003366"/>
                </a:solidFill>
                <a:latin typeface="標楷體" pitchFamily="65" charset="-120"/>
              </a:rPr>
              <a:t>/ </a:t>
            </a:r>
            <a:r>
              <a:rPr lang="en-US" altLang="zh-TW" sz="3200" b="1" dirty="0">
                <a:solidFill>
                  <a:srgbClr val="003366"/>
                </a:solidFill>
                <a:latin typeface="Calibri" pitchFamily="34" charset="0"/>
                <a:ea typeface="SimSun" pitchFamily="2" charset="-122"/>
              </a:rPr>
              <a:t>Construction Management </a:t>
            </a:r>
            <a:endParaRPr lang="zh-TW" altLang="en-US" sz="3200" b="1" dirty="0">
              <a:solidFill>
                <a:srgbClr val="003366"/>
              </a:solidFill>
              <a:latin typeface="Calibri" pitchFamily="34" charset="0"/>
              <a:ea typeface="SimSun" pitchFamily="2" charset="-122"/>
            </a:endParaRPr>
          </a:p>
        </p:txBody>
      </p:sp>
      <p:sp>
        <p:nvSpPr>
          <p:cNvPr id="24585" name="Rectangle 3"/>
          <p:cNvSpPr>
            <a:spLocks noChangeArrowheads="1"/>
          </p:cNvSpPr>
          <p:nvPr/>
        </p:nvSpPr>
        <p:spPr bwMode="auto">
          <a:xfrm>
            <a:off x="268289" y="2249488"/>
            <a:ext cx="6724794" cy="4493411"/>
          </a:xfrm>
          <a:prstGeom prst="rect">
            <a:avLst/>
          </a:prstGeom>
          <a:noFill/>
          <a:ln w="9525">
            <a:noFill/>
            <a:miter lim="800000"/>
            <a:headEnd/>
            <a:tailEnd/>
          </a:ln>
        </p:spPr>
        <p:txBody>
          <a:bodyPr wrap="square" lIns="92075" tIns="46038" rIns="92075" bIns="46038">
            <a:spAutoFit/>
          </a:bodyPr>
          <a:lstStyle/>
          <a:p>
            <a:pPr marL="285750" indent="-285750" algn="l" eaLnBrk="1" latinLnBrk="1" hangingPunct="1">
              <a:lnSpc>
                <a:spcPct val="95000"/>
              </a:lnSpc>
              <a:spcBef>
                <a:spcPct val="0"/>
              </a:spcBef>
              <a:buFont typeface="Wingdings" pitchFamily="2" charset="2"/>
              <a:buChar char="Ø"/>
            </a:pPr>
            <a:r>
              <a:rPr lang="zh-TW" altLang="en-US" sz="2500" b="1" dirty="0">
                <a:solidFill>
                  <a:srgbClr val="003366"/>
                </a:solidFill>
                <a:latin typeface="Calibri" pitchFamily="34" charset="0"/>
              </a:rPr>
              <a:t>為確保公共工程品質，工程會依「政府採購法」規定，要求中央及地方機關成立工程施工查核小組。</a:t>
            </a:r>
          </a:p>
          <a:p>
            <a:pPr marL="285750" indent="-285750" algn="l" eaLnBrk="1" hangingPunct="1">
              <a:lnSpc>
                <a:spcPct val="95000"/>
              </a:lnSpc>
              <a:spcBef>
                <a:spcPct val="0"/>
              </a:spcBef>
              <a:buFont typeface="Wingdings" pitchFamily="2" charset="2"/>
              <a:buChar char="Ø"/>
            </a:pPr>
            <a:r>
              <a:rPr lang="en-US" altLang="zh-TW" b="1" dirty="0">
                <a:solidFill>
                  <a:schemeClr val="tx2"/>
                </a:solidFill>
                <a:latin typeface="Calibri" pitchFamily="34" charset="0"/>
              </a:rPr>
              <a:t>In order to ensure </a:t>
            </a:r>
            <a:r>
              <a:rPr lang="en-US" altLang="zh-TW" b="1" dirty="0" smtClean="0">
                <a:solidFill>
                  <a:schemeClr val="tx2"/>
                </a:solidFill>
                <a:latin typeface="Calibri" pitchFamily="34" charset="0"/>
              </a:rPr>
              <a:t>the quality </a:t>
            </a:r>
            <a:r>
              <a:rPr lang="en-US" altLang="zh-TW" b="1" dirty="0">
                <a:solidFill>
                  <a:schemeClr val="tx2"/>
                </a:solidFill>
                <a:latin typeface="Calibri" pitchFamily="34" charset="0"/>
              </a:rPr>
              <a:t>of public construction, central and local governments establish </a:t>
            </a:r>
            <a:r>
              <a:rPr lang="en-US" altLang="zh-TW" b="1" dirty="0" smtClean="0">
                <a:solidFill>
                  <a:schemeClr val="tx2"/>
                </a:solidFill>
                <a:latin typeface="Calibri" pitchFamily="34" charset="0"/>
              </a:rPr>
              <a:t>construction surveillance units pursuant </a:t>
            </a:r>
            <a:r>
              <a:rPr lang="en-US" altLang="zh-TW" b="1" dirty="0">
                <a:solidFill>
                  <a:schemeClr val="tx2"/>
                </a:solidFill>
                <a:latin typeface="Calibri" pitchFamily="34" charset="0"/>
              </a:rPr>
              <a:t>to the Government Procurement Act. </a:t>
            </a:r>
          </a:p>
          <a:p>
            <a:pPr marL="285750" indent="-285750" algn="l" eaLnBrk="1" latinLnBrk="1" hangingPunct="1">
              <a:lnSpc>
                <a:spcPct val="95000"/>
              </a:lnSpc>
              <a:spcBef>
                <a:spcPct val="0"/>
              </a:spcBef>
              <a:buFont typeface="Wingdings" pitchFamily="2" charset="2"/>
              <a:buChar char="Ø"/>
            </a:pPr>
            <a:r>
              <a:rPr lang="zh-TW" altLang="en-US" sz="2500" b="1" dirty="0">
                <a:solidFill>
                  <a:srgbClr val="003366"/>
                </a:solidFill>
                <a:latin typeface="Calibri" pitchFamily="34" charset="0"/>
              </a:rPr>
              <a:t>目前全國有</a:t>
            </a:r>
            <a:r>
              <a:rPr lang="en-US" altLang="zh-TW" sz="2500" b="1" dirty="0">
                <a:solidFill>
                  <a:srgbClr val="003366"/>
                </a:solidFill>
                <a:latin typeface="Calibri" pitchFamily="34" charset="0"/>
              </a:rPr>
              <a:t>49</a:t>
            </a:r>
            <a:r>
              <a:rPr lang="zh-TW" altLang="en-US" sz="2500" b="1" dirty="0">
                <a:solidFill>
                  <a:srgbClr val="003366"/>
                </a:solidFill>
                <a:latin typeface="Calibri" pitchFamily="34" charset="0"/>
              </a:rPr>
              <a:t>個查核小組，定期查核所屬工程進度與品質，每年約</a:t>
            </a:r>
            <a:r>
              <a:rPr lang="zh-TW" altLang="en-US" sz="2500" b="1" dirty="0" smtClean="0">
                <a:solidFill>
                  <a:srgbClr val="003366"/>
                </a:solidFill>
                <a:latin typeface="Calibri" pitchFamily="34" charset="0"/>
              </a:rPr>
              <a:t>查核</a:t>
            </a:r>
            <a:r>
              <a:rPr lang="en-US" altLang="zh-TW" sz="2500" b="1" dirty="0" smtClean="0">
                <a:solidFill>
                  <a:srgbClr val="003366"/>
                </a:solidFill>
                <a:latin typeface="Calibri" pitchFamily="34" charset="0"/>
              </a:rPr>
              <a:t>4,200</a:t>
            </a:r>
            <a:r>
              <a:rPr lang="zh-TW" altLang="en-US" sz="2500" b="1" dirty="0">
                <a:solidFill>
                  <a:srgbClr val="003366"/>
                </a:solidFill>
                <a:latin typeface="Calibri" pitchFamily="34" charset="0"/>
              </a:rPr>
              <a:t>件工程。</a:t>
            </a:r>
          </a:p>
          <a:p>
            <a:pPr marL="285750" indent="-285750" algn="l" eaLnBrk="1" hangingPunct="1">
              <a:lnSpc>
                <a:spcPct val="95000"/>
              </a:lnSpc>
              <a:spcBef>
                <a:spcPct val="0"/>
              </a:spcBef>
              <a:buFont typeface="Wingdings" pitchFamily="2" charset="2"/>
              <a:buChar char="Ø"/>
            </a:pPr>
            <a:r>
              <a:rPr lang="en-US" altLang="zh-TW" b="1" dirty="0">
                <a:solidFill>
                  <a:schemeClr val="tx2"/>
                </a:solidFill>
                <a:latin typeface="Calibri" pitchFamily="34" charset="0"/>
              </a:rPr>
              <a:t>Currently, there are 49 </a:t>
            </a:r>
            <a:r>
              <a:rPr lang="en-US" altLang="zh-TW" b="1" dirty="0" smtClean="0">
                <a:solidFill>
                  <a:schemeClr val="tx2"/>
                </a:solidFill>
                <a:latin typeface="Calibri" pitchFamily="34" charset="0"/>
              </a:rPr>
              <a:t>surveillance units </a:t>
            </a:r>
            <a:r>
              <a:rPr lang="en-US" altLang="zh-TW" b="1" dirty="0">
                <a:solidFill>
                  <a:schemeClr val="tx2"/>
                </a:solidFill>
                <a:latin typeface="Calibri" pitchFamily="34" charset="0"/>
              </a:rPr>
              <a:t>nationwide, </a:t>
            </a:r>
          </a:p>
          <a:p>
            <a:pPr marL="285750" indent="-285750" algn="l" eaLnBrk="1" hangingPunct="1">
              <a:lnSpc>
                <a:spcPct val="95000"/>
              </a:lnSpc>
              <a:spcBef>
                <a:spcPct val="0"/>
              </a:spcBef>
              <a:buFont typeface="Wingdings" pitchFamily="2" charset="2"/>
              <a:buNone/>
            </a:pPr>
            <a:r>
              <a:rPr lang="en-US" altLang="zh-TW" b="1" dirty="0">
                <a:solidFill>
                  <a:schemeClr val="tx2"/>
                </a:solidFill>
                <a:latin typeface="Calibri" pitchFamily="34" charset="0"/>
              </a:rPr>
              <a:t>    which regularly inspect the progress and quality of </a:t>
            </a:r>
          </a:p>
          <a:p>
            <a:pPr marL="285750" indent="-285750" algn="l" eaLnBrk="1" hangingPunct="1">
              <a:lnSpc>
                <a:spcPct val="95000"/>
              </a:lnSpc>
              <a:spcBef>
                <a:spcPct val="0"/>
              </a:spcBef>
              <a:buFont typeface="Wingdings" pitchFamily="2" charset="2"/>
              <a:buNone/>
            </a:pPr>
            <a:r>
              <a:rPr lang="en-US" altLang="zh-TW" b="1" dirty="0">
                <a:solidFill>
                  <a:schemeClr val="tx2"/>
                </a:solidFill>
                <a:latin typeface="Calibri" pitchFamily="34" charset="0"/>
              </a:rPr>
              <a:t>    public constructions. There are approximately </a:t>
            </a:r>
            <a:r>
              <a:rPr lang="en-US" altLang="zh-TW" b="1" dirty="0" smtClean="0">
                <a:solidFill>
                  <a:schemeClr val="tx2"/>
                </a:solidFill>
                <a:latin typeface="Calibri" pitchFamily="34" charset="0"/>
              </a:rPr>
              <a:t>4,200 </a:t>
            </a:r>
            <a:endParaRPr lang="en-US" altLang="zh-TW" b="1" dirty="0">
              <a:solidFill>
                <a:schemeClr val="tx2"/>
              </a:solidFill>
              <a:latin typeface="Calibri" pitchFamily="34" charset="0"/>
            </a:endParaRPr>
          </a:p>
          <a:p>
            <a:pPr marL="285750" indent="-285750" algn="l" eaLnBrk="1" hangingPunct="1">
              <a:lnSpc>
                <a:spcPct val="95000"/>
              </a:lnSpc>
              <a:spcBef>
                <a:spcPct val="0"/>
              </a:spcBef>
              <a:buFont typeface="Wingdings" pitchFamily="2" charset="2"/>
              <a:buNone/>
            </a:pPr>
            <a:r>
              <a:rPr lang="en-US" altLang="zh-TW" b="1" dirty="0">
                <a:solidFill>
                  <a:schemeClr val="tx2"/>
                </a:solidFill>
                <a:latin typeface="Calibri" pitchFamily="34" charset="0"/>
              </a:rPr>
              <a:t>    cases inspected per year. </a:t>
            </a:r>
            <a:endParaRPr lang="zh-TW" altLang="en-US" b="1" dirty="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25603" name="Rectangle 3"/>
          <p:cNvSpPr>
            <a:spLocks noChangeArrowheads="1"/>
          </p:cNvSpPr>
          <p:nvPr/>
        </p:nvSpPr>
        <p:spPr bwMode="auto">
          <a:xfrm>
            <a:off x="142875" y="1308100"/>
            <a:ext cx="9302750" cy="681038"/>
          </a:xfrm>
          <a:prstGeom prst="rect">
            <a:avLst/>
          </a:prstGeom>
          <a:solidFill>
            <a:srgbClr val="CC6600"/>
          </a:solidFill>
          <a:ln w="12700">
            <a:noFill/>
            <a:miter lim="800000"/>
            <a:headEnd/>
            <a:tailEnd/>
          </a:ln>
        </p:spPr>
        <p:txBody>
          <a:bodyPr anchor="ctr">
            <a:spAutoFit/>
          </a:bodyPr>
          <a:lstStyle/>
          <a:p>
            <a:endParaRPr lang="zh-TW" altLang="en-US"/>
          </a:p>
        </p:txBody>
      </p:sp>
      <p:pic>
        <p:nvPicPr>
          <p:cNvPr id="25604" name="Picture 4" descr="IMG_20141030_140353"/>
          <p:cNvPicPr>
            <a:picLocks noChangeAspect="1" noChangeArrowheads="1"/>
          </p:cNvPicPr>
          <p:nvPr/>
        </p:nvPicPr>
        <p:blipFill>
          <a:blip r:embed="rId3"/>
          <a:srcRect t="27899"/>
          <a:stretch>
            <a:fillRect/>
          </a:stretch>
        </p:blipFill>
        <p:spPr bwMode="auto">
          <a:xfrm>
            <a:off x="5832475" y="2103438"/>
            <a:ext cx="3560763" cy="2049462"/>
          </a:xfrm>
          <a:prstGeom prst="rect">
            <a:avLst/>
          </a:prstGeom>
          <a:noFill/>
          <a:ln w="9525">
            <a:noFill/>
            <a:miter lim="800000"/>
            <a:headEnd/>
            <a:tailEnd/>
          </a:ln>
        </p:spPr>
      </p:pic>
      <p:sp>
        <p:nvSpPr>
          <p:cNvPr id="25605" name="Rectangle 5"/>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25606" name="Text Box 6"/>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a:t>
            </a:r>
            <a:r>
              <a:rPr lang="en-US" altLang="zh-TW" sz="3200" b="1" dirty="0">
                <a:solidFill>
                  <a:srgbClr val="003366"/>
                </a:solidFill>
                <a:latin typeface="Calibri" pitchFamily="34" charset="0"/>
                <a:ea typeface="新細明體" pitchFamily="18" charset="-120"/>
              </a:rPr>
              <a:t>V</a:t>
            </a:r>
            <a:r>
              <a:rPr lang="en-US" altLang="zh-TW" sz="3200" b="1" dirty="0">
                <a:solidFill>
                  <a:srgbClr val="003366"/>
                </a:solidFill>
                <a:latin typeface="Calibri" pitchFamily="34" charset="0"/>
                <a:ea typeface="SimSun" pitchFamily="2" charset="-122"/>
              </a:rPr>
              <a:t>.</a:t>
            </a:r>
            <a:r>
              <a:rPr lang="zh-TW" altLang="en-US" sz="3200" b="1" dirty="0">
                <a:solidFill>
                  <a:srgbClr val="003366"/>
                </a:solidFill>
                <a:latin typeface="標楷體" pitchFamily="65" charset="-120"/>
              </a:rPr>
              <a:t>工程管理 </a:t>
            </a:r>
            <a:r>
              <a:rPr lang="en-US" altLang="zh-TW" sz="3200" b="1" dirty="0">
                <a:solidFill>
                  <a:srgbClr val="003366"/>
                </a:solidFill>
                <a:latin typeface="標楷體" pitchFamily="65" charset="-120"/>
              </a:rPr>
              <a:t>/ </a:t>
            </a:r>
            <a:r>
              <a:rPr lang="en-US" altLang="zh-TW" sz="3200" b="1" dirty="0">
                <a:solidFill>
                  <a:srgbClr val="003366"/>
                </a:solidFill>
                <a:latin typeface="Calibri" pitchFamily="34" charset="0"/>
                <a:ea typeface="SimSun" pitchFamily="2" charset="-122"/>
              </a:rPr>
              <a:t>Construction Management </a:t>
            </a:r>
            <a:endParaRPr lang="zh-TW" altLang="en-US" sz="3200" b="1" dirty="0">
              <a:solidFill>
                <a:srgbClr val="003366"/>
              </a:solidFill>
              <a:latin typeface="Calibri" pitchFamily="34" charset="0"/>
              <a:ea typeface="SimSun" pitchFamily="2" charset="-122"/>
            </a:endParaRPr>
          </a:p>
        </p:txBody>
      </p:sp>
      <p:sp>
        <p:nvSpPr>
          <p:cNvPr id="25607" name="Rectangle 7"/>
          <p:cNvSpPr>
            <a:spLocks noChangeArrowheads="1"/>
          </p:cNvSpPr>
          <p:nvPr/>
        </p:nvSpPr>
        <p:spPr bwMode="auto">
          <a:xfrm>
            <a:off x="203200" y="1341438"/>
            <a:ext cx="9347200" cy="519112"/>
          </a:xfrm>
          <a:prstGeom prst="rect">
            <a:avLst/>
          </a:prstGeom>
          <a:noFill/>
          <a:ln w="12700">
            <a:noFill/>
            <a:miter lim="800000"/>
            <a:headEnd/>
            <a:tailEnd/>
          </a:ln>
        </p:spPr>
        <p:txBody>
          <a:bodyPr>
            <a:spAutoFit/>
          </a:bodyPr>
          <a:lstStyle/>
          <a:p>
            <a:pPr marL="355600" indent="-355600" algn="l"/>
            <a:r>
              <a:rPr kumimoji="0" lang="en-US" altLang="zh-TW" sz="2800" b="1" dirty="0">
                <a:solidFill>
                  <a:schemeClr val="bg1"/>
                </a:solidFill>
                <a:latin typeface="Calibri" pitchFamily="34" charset="0"/>
              </a:rPr>
              <a:t>iv.</a:t>
            </a:r>
            <a:r>
              <a:rPr lang="zh-TW" altLang="en-US" sz="2800" b="1" dirty="0">
                <a:solidFill>
                  <a:schemeClr val="bg1"/>
                </a:solidFill>
                <a:latin typeface="Calibri" pitchFamily="34" charset="0"/>
              </a:rPr>
              <a:t>公共建設督導會報</a:t>
            </a:r>
            <a:r>
              <a:rPr lang="zh-TW" altLang="en-US" dirty="0"/>
              <a:t> </a:t>
            </a:r>
            <a:r>
              <a:rPr lang="zh-TW" altLang="zh-TW" sz="2800" dirty="0">
                <a:solidFill>
                  <a:schemeClr val="bg1"/>
                </a:solidFill>
                <a:latin typeface="Calibri" pitchFamily="34" charset="0"/>
              </a:rPr>
              <a:t>/</a:t>
            </a:r>
            <a:r>
              <a:rPr lang="zh-TW" altLang="zh-TW" sz="2800" b="1" dirty="0">
                <a:solidFill>
                  <a:schemeClr val="bg1"/>
                </a:solidFill>
                <a:latin typeface="Calibri" pitchFamily="34" charset="0"/>
              </a:rPr>
              <a:t> </a:t>
            </a:r>
            <a:r>
              <a:rPr lang="zh-TW" altLang="en-US" sz="2500" b="1" dirty="0">
                <a:solidFill>
                  <a:schemeClr val="bg1"/>
                </a:solidFill>
                <a:latin typeface="Calibri" pitchFamily="34" charset="0"/>
              </a:rPr>
              <a:t>P</a:t>
            </a:r>
            <a:r>
              <a:rPr lang="en-US" altLang="zh-TW" sz="2500" b="1" dirty="0" err="1">
                <a:solidFill>
                  <a:schemeClr val="bg1"/>
                </a:solidFill>
                <a:latin typeface="Calibri" pitchFamily="34" charset="0"/>
              </a:rPr>
              <a:t>ublic</a:t>
            </a:r>
            <a:r>
              <a:rPr lang="en-US" altLang="zh-TW" sz="2500" b="1" dirty="0">
                <a:solidFill>
                  <a:schemeClr val="bg1"/>
                </a:solidFill>
                <a:latin typeface="Calibri" pitchFamily="34" charset="0"/>
              </a:rPr>
              <a:t> Construction Supervisory Task Force</a:t>
            </a:r>
          </a:p>
        </p:txBody>
      </p:sp>
      <p:sp>
        <p:nvSpPr>
          <p:cNvPr id="25608" name="Rectangle 3"/>
          <p:cNvSpPr>
            <a:spLocks noChangeArrowheads="1"/>
          </p:cNvSpPr>
          <p:nvPr/>
        </p:nvSpPr>
        <p:spPr bwMode="auto">
          <a:xfrm>
            <a:off x="341313" y="2084100"/>
            <a:ext cx="5507037" cy="3864777"/>
          </a:xfrm>
          <a:prstGeom prst="rect">
            <a:avLst/>
          </a:prstGeom>
          <a:noFill/>
          <a:ln w="9525">
            <a:noFill/>
            <a:miter lim="800000"/>
            <a:headEnd/>
            <a:tailEnd/>
          </a:ln>
        </p:spPr>
        <p:txBody>
          <a:bodyPr lIns="92075" tIns="46038" rIns="92075" bIns="46038">
            <a:spAutoFit/>
          </a:bodyPr>
          <a:lstStyle/>
          <a:p>
            <a:pPr marL="285750" indent="-285750" algn="l" eaLnBrk="1" latinLnBrk="1" hangingPunct="1">
              <a:lnSpc>
                <a:spcPct val="95000"/>
              </a:lnSpc>
              <a:spcBef>
                <a:spcPct val="0"/>
              </a:spcBef>
              <a:buFont typeface="Wingdings" pitchFamily="2" charset="2"/>
              <a:buChar char="Ø"/>
            </a:pPr>
            <a:r>
              <a:rPr lang="zh-TW" altLang="en-US" sz="2600" b="1" dirty="0" smtClean="0">
                <a:solidFill>
                  <a:srgbClr val="003366"/>
                </a:solidFill>
                <a:latin typeface="Calibri" pitchFamily="34" charset="0"/>
              </a:rPr>
              <a:t>成立跨部會「公共建設督導會報」</a:t>
            </a:r>
          </a:p>
          <a:p>
            <a:pPr marL="285750" indent="-285750" algn="l" eaLnBrk="1" latinLnBrk="1" hangingPunct="1">
              <a:lnSpc>
                <a:spcPct val="95000"/>
              </a:lnSpc>
              <a:spcBef>
                <a:spcPct val="0"/>
              </a:spcBef>
              <a:buFont typeface="Wingdings" pitchFamily="2" charset="2"/>
              <a:buNone/>
            </a:pPr>
            <a:r>
              <a:rPr lang="zh-TW" altLang="en-US" sz="2600" b="1" dirty="0" smtClean="0">
                <a:solidFill>
                  <a:srgbClr val="003366"/>
                </a:solidFill>
                <a:latin typeface="Calibri" pitchFamily="34" charset="0"/>
              </a:rPr>
              <a:t>   ，每月召開會議，檢討各項列管計畫執行情形，協助排除困難問題，促使各機關提升執行效率。</a:t>
            </a:r>
          </a:p>
          <a:p>
            <a:pPr marL="285750" indent="-285750" algn="l" eaLnBrk="1" hangingPunct="1">
              <a:lnSpc>
                <a:spcPct val="95000"/>
              </a:lnSpc>
              <a:spcBef>
                <a:spcPct val="0"/>
              </a:spcBef>
              <a:buFont typeface="Wingdings" pitchFamily="2" charset="2"/>
              <a:buChar char="Ø"/>
            </a:pPr>
            <a:r>
              <a:rPr lang="en-US" altLang="zh-TW" b="1" dirty="0" smtClean="0">
                <a:solidFill>
                  <a:schemeClr val="tx2"/>
                </a:solidFill>
                <a:latin typeface="Calibri" pitchFamily="34" charset="0"/>
              </a:rPr>
              <a:t>PCC has established a monthly convening inter-ministry "Public Construction Supervisory Task Force,“ reviewing the implementation status of all monitored projects to assist in eliminating difficulties and to enhance the  operating efficiency of agencies.</a:t>
            </a:r>
            <a:endParaRPr lang="zh-TW" altLang="en-US" b="1" dirty="0">
              <a:solidFill>
                <a:schemeClr val="tx2"/>
              </a:solidFill>
              <a:latin typeface="Calibri" pitchFamily="34" charset="0"/>
            </a:endParaRPr>
          </a:p>
        </p:txBody>
      </p:sp>
      <p:pic>
        <p:nvPicPr>
          <p:cNvPr id="25609" name="圖片 9" descr="簡報1.jpg"/>
          <p:cNvPicPr>
            <a:picLocks noChangeAspect="1"/>
          </p:cNvPicPr>
          <p:nvPr/>
        </p:nvPicPr>
        <p:blipFill>
          <a:blip r:embed="rId4"/>
          <a:srcRect t="26030" r="706"/>
          <a:stretch>
            <a:fillRect/>
          </a:stretch>
        </p:blipFill>
        <p:spPr bwMode="auto">
          <a:xfrm>
            <a:off x="5829300" y="4318000"/>
            <a:ext cx="3568700" cy="1993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26627" name="Text Box 12"/>
          <p:cNvSpPr txBox="1">
            <a:spLocks noChangeArrowheads="1"/>
          </p:cNvSpPr>
          <p:nvPr/>
        </p:nvSpPr>
        <p:spPr bwMode="auto">
          <a:xfrm>
            <a:off x="342900" y="552450"/>
            <a:ext cx="93884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新細明體" pitchFamily="18" charset="-120"/>
                <a:cs typeface="Calibri" pitchFamily="34" charset="0"/>
              </a:rPr>
              <a:t>V</a:t>
            </a:r>
            <a:r>
              <a:rPr lang="en-US" altLang="zh-TW" sz="3200" b="1" dirty="0">
                <a:solidFill>
                  <a:srgbClr val="003366"/>
                </a:solidFill>
                <a:latin typeface="Calibri" pitchFamily="34" charset="0"/>
                <a:ea typeface="SimSun" pitchFamily="2" charset="-122"/>
                <a:cs typeface="Calibri" pitchFamily="34" charset="0"/>
              </a:rPr>
              <a:t>.</a:t>
            </a:r>
            <a:r>
              <a:rPr lang="zh-TW" altLang="en-US" sz="3200" b="1" dirty="0">
                <a:solidFill>
                  <a:srgbClr val="003366"/>
                </a:solidFill>
                <a:latin typeface="Calibri" pitchFamily="34" charset="0"/>
                <a:cs typeface="Calibri" pitchFamily="34" charset="0"/>
              </a:rPr>
              <a:t>爭議</a:t>
            </a:r>
            <a:r>
              <a:rPr lang="zh-TW" altLang="en-US" sz="3200" b="1" dirty="0" smtClean="0">
                <a:solidFill>
                  <a:srgbClr val="003366"/>
                </a:solidFill>
                <a:latin typeface="Calibri" pitchFamily="34" charset="0"/>
                <a:cs typeface="Calibri" pitchFamily="34" charset="0"/>
              </a:rPr>
              <a:t>處理  </a:t>
            </a:r>
            <a:r>
              <a:rPr lang="en-US" altLang="zh-TW" sz="3200" b="1" dirty="0" smtClean="0">
                <a:solidFill>
                  <a:srgbClr val="003366"/>
                </a:solidFill>
                <a:latin typeface="標楷體" pitchFamily="65" charset="-120"/>
              </a:rPr>
              <a:t>/ </a:t>
            </a:r>
            <a:r>
              <a:rPr lang="en-US" altLang="zh-TW" sz="3200" b="1" dirty="0" smtClean="0">
                <a:solidFill>
                  <a:srgbClr val="003366"/>
                </a:solidFill>
                <a:latin typeface="Calibri" pitchFamily="34" charset="0"/>
                <a:cs typeface="Calibri" pitchFamily="34" charset="0"/>
              </a:rPr>
              <a:t>Procurement </a:t>
            </a:r>
            <a:r>
              <a:rPr lang="en-US" altLang="zh-TW" sz="3200" b="1" dirty="0">
                <a:solidFill>
                  <a:srgbClr val="003366"/>
                </a:solidFill>
                <a:latin typeface="Calibri" pitchFamily="34" charset="0"/>
                <a:cs typeface="Calibri" pitchFamily="34" charset="0"/>
              </a:rPr>
              <a:t>Settlement</a:t>
            </a:r>
            <a:endParaRPr lang="zh-TW" altLang="en-US" sz="3200" b="1" dirty="0">
              <a:solidFill>
                <a:srgbClr val="003366"/>
              </a:solidFill>
              <a:latin typeface="Calibri" pitchFamily="34" charset="0"/>
              <a:cs typeface="Calibri" pitchFamily="34" charset="0"/>
            </a:endParaRPr>
          </a:p>
        </p:txBody>
      </p:sp>
      <p:sp>
        <p:nvSpPr>
          <p:cNvPr id="26628" name="AutoShape 13"/>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26629" name="Rectangle 14"/>
          <p:cNvSpPr>
            <a:spLocks noChangeArrowheads="1"/>
          </p:cNvSpPr>
          <p:nvPr/>
        </p:nvSpPr>
        <p:spPr bwMode="auto">
          <a:xfrm>
            <a:off x="142875" y="1308100"/>
            <a:ext cx="9302750"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26630" name="Rectangle 15"/>
          <p:cNvSpPr>
            <a:spLocks noChangeArrowheads="1"/>
          </p:cNvSpPr>
          <p:nvPr/>
        </p:nvSpPr>
        <p:spPr bwMode="auto">
          <a:xfrm>
            <a:off x="203200" y="1341438"/>
            <a:ext cx="9347200" cy="523220"/>
          </a:xfrm>
          <a:prstGeom prst="rect">
            <a:avLst/>
          </a:prstGeom>
          <a:noFill/>
          <a:ln w="12700">
            <a:noFill/>
            <a:miter lim="800000"/>
            <a:headEnd/>
            <a:tailEnd/>
          </a:ln>
        </p:spPr>
        <p:txBody>
          <a:bodyPr>
            <a:spAutoFit/>
          </a:bodyPr>
          <a:lstStyle/>
          <a:p>
            <a:pPr marL="355600" indent="-355600" algn="l"/>
            <a:r>
              <a:rPr lang="zh-TW" altLang="en-US" sz="2800" b="1" dirty="0">
                <a:solidFill>
                  <a:schemeClr val="bg1"/>
                </a:solidFill>
                <a:latin typeface="Calibri" pitchFamily="34" charset="0"/>
              </a:rPr>
              <a:t>履約爭議處理</a:t>
            </a:r>
            <a:r>
              <a:rPr lang="zh-TW" altLang="en-US" dirty="0"/>
              <a:t> </a:t>
            </a:r>
            <a:r>
              <a:rPr lang="zh-TW" altLang="zh-TW" sz="2600" dirty="0">
                <a:solidFill>
                  <a:schemeClr val="bg1"/>
                </a:solidFill>
                <a:latin typeface="Calibri" pitchFamily="34" charset="0"/>
              </a:rPr>
              <a:t>/</a:t>
            </a:r>
            <a:r>
              <a:rPr lang="zh-TW" altLang="zh-TW" sz="2600" b="1" dirty="0">
                <a:solidFill>
                  <a:schemeClr val="bg1"/>
                </a:solidFill>
                <a:latin typeface="Calibri" pitchFamily="34" charset="0"/>
              </a:rPr>
              <a:t> </a:t>
            </a:r>
            <a:r>
              <a:rPr lang="en-US" altLang="zh-TW" sz="2600" b="1" dirty="0">
                <a:solidFill>
                  <a:schemeClr val="bg1"/>
                </a:solidFill>
                <a:latin typeface="Calibri" pitchFamily="34" charset="0"/>
              </a:rPr>
              <a:t>Dispute Settlement of Government Procurement</a:t>
            </a:r>
          </a:p>
        </p:txBody>
      </p:sp>
      <p:sp>
        <p:nvSpPr>
          <p:cNvPr id="26631" name="Rectangle 3"/>
          <p:cNvSpPr>
            <a:spLocks noChangeArrowheads="1"/>
          </p:cNvSpPr>
          <p:nvPr/>
        </p:nvSpPr>
        <p:spPr bwMode="auto">
          <a:xfrm>
            <a:off x="360363" y="2827338"/>
            <a:ext cx="8815387" cy="1311770"/>
          </a:xfrm>
          <a:prstGeom prst="rect">
            <a:avLst/>
          </a:prstGeom>
          <a:noFill/>
          <a:ln w="9525">
            <a:noFill/>
            <a:miter lim="800000"/>
            <a:headEnd/>
            <a:tailEnd/>
          </a:ln>
        </p:spPr>
        <p:txBody>
          <a:bodyPr lIns="92075" tIns="46038" rIns="92075" bIns="46038">
            <a:spAutoFit/>
          </a:bodyPr>
          <a:lstStyle/>
          <a:p>
            <a:pPr marL="285750" indent="-285750" algn="l" fontAlgn="t">
              <a:lnSpc>
                <a:spcPct val="90000"/>
              </a:lnSpc>
              <a:spcBef>
                <a:spcPct val="20000"/>
              </a:spcBef>
              <a:buFont typeface="Wingdings" pitchFamily="2" charset="2"/>
              <a:buChar char="Ø"/>
            </a:pPr>
            <a:r>
              <a:rPr lang="en-US" altLang="en-US" b="1" dirty="0">
                <a:solidFill>
                  <a:schemeClr val="tx2"/>
                </a:solidFill>
                <a:latin typeface="Calibri" pitchFamily="34" charset="0"/>
              </a:rPr>
              <a:t>CRBGP (Complaint Review Board for Government Procurement) </a:t>
            </a:r>
            <a:r>
              <a:rPr lang="en-US" altLang="en-US" b="1" dirty="0" smtClean="0">
                <a:solidFill>
                  <a:schemeClr val="tx2"/>
                </a:solidFill>
                <a:latin typeface="Calibri" pitchFamily="34" charset="0"/>
              </a:rPr>
              <a:t>was established to deal </a:t>
            </a:r>
            <a:r>
              <a:rPr lang="en-US" altLang="en-US" b="1" dirty="0">
                <a:solidFill>
                  <a:schemeClr val="tx2"/>
                </a:solidFill>
                <a:latin typeface="Calibri" pitchFamily="34" charset="0"/>
              </a:rPr>
              <a:t>with </a:t>
            </a:r>
            <a:r>
              <a:rPr lang="en-US" altLang="en-US" b="1" dirty="0" smtClean="0">
                <a:solidFill>
                  <a:schemeClr val="tx2"/>
                </a:solidFill>
                <a:latin typeface="Calibri" pitchFamily="34" charset="0"/>
              </a:rPr>
              <a:t>complaints </a:t>
            </a:r>
            <a:r>
              <a:rPr lang="en-US" altLang="en-US" b="1" dirty="0">
                <a:solidFill>
                  <a:schemeClr val="tx2"/>
                </a:solidFill>
                <a:latin typeface="Calibri" pitchFamily="34" charset="0"/>
              </a:rPr>
              <a:t>and contract dispute </a:t>
            </a:r>
            <a:r>
              <a:rPr lang="en-US" altLang="en-US" b="1" dirty="0" smtClean="0">
                <a:solidFill>
                  <a:schemeClr val="tx2"/>
                </a:solidFill>
                <a:latin typeface="Calibri" pitchFamily="34" charset="0"/>
              </a:rPr>
              <a:t>mediation effectively </a:t>
            </a:r>
            <a:r>
              <a:rPr lang="en-US" altLang="en-US" b="1" dirty="0">
                <a:solidFill>
                  <a:schemeClr val="tx2"/>
                </a:solidFill>
                <a:latin typeface="Calibri" pitchFamily="34" charset="0"/>
              </a:rPr>
              <a:t>and </a:t>
            </a:r>
            <a:r>
              <a:rPr lang="en-US" altLang="en-US" b="1" dirty="0" smtClean="0">
                <a:solidFill>
                  <a:schemeClr val="tx2"/>
                </a:solidFill>
                <a:latin typeface="Calibri" pitchFamily="34" charset="0"/>
              </a:rPr>
              <a:t>efficiently and improve government procurement performance.</a:t>
            </a:r>
            <a:r>
              <a:rPr lang="en-US" altLang="zh-TW" b="1" dirty="0" smtClean="0">
                <a:solidFill>
                  <a:schemeClr val="tx2"/>
                </a:solidFill>
                <a:latin typeface="Calibri" pitchFamily="34" charset="0"/>
              </a:rPr>
              <a:t> </a:t>
            </a:r>
            <a:endParaRPr lang="zh-TW" altLang="en-US" b="1" dirty="0">
              <a:solidFill>
                <a:schemeClr val="tx2"/>
              </a:solidFill>
              <a:latin typeface="Calibri" pitchFamily="34" charset="0"/>
            </a:endParaRPr>
          </a:p>
        </p:txBody>
      </p:sp>
      <p:sp>
        <p:nvSpPr>
          <p:cNvPr id="26632" name="Rectangle 3"/>
          <p:cNvSpPr>
            <a:spLocks noChangeArrowheads="1"/>
          </p:cNvSpPr>
          <p:nvPr/>
        </p:nvSpPr>
        <p:spPr bwMode="auto">
          <a:xfrm>
            <a:off x="330200" y="1963738"/>
            <a:ext cx="8529638" cy="885825"/>
          </a:xfrm>
          <a:prstGeom prst="rect">
            <a:avLst/>
          </a:prstGeom>
          <a:noFill/>
          <a:ln w="9525">
            <a:noFill/>
            <a:miter lim="800000"/>
            <a:headEnd/>
            <a:tailEnd/>
          </a:ln>
        </p:spPr>
        <p:txBody>
          <a:bodyPr lIns="92075" tIns="46038" rIns="92075" bIns="46038">
            <a:spAutoFit/>
          </a:bodyPr>
          <a:lstStyle/>
          <a:p>
            <a:pPr marL="285750" indent="-285750" algn="l" eaLnBrk="1" latinLnBrk="1" hangingPunct="1">
              <a:spcBef>
                <a:spcPct val="0"/>
              </a:spcBef>
              <a:buFont typeface="Wingdings" pitchFamily="2" charset="2"/>
              <a:buChar char="Ø"/>
            </a:pPr>
            <a:r>
              <a:rPr lang="zh-TW" altLang="en-US" sz="2600" b="1" dirty="0">
                <a:solidFill>
                  <a:srgbClr val="003366"/>
                </a:solidFill>
                <a:latin typeface="Calibri" pitchFamily="34" charset="0"/>
              </a:rPr>
              <a:t>成立申訴會，處理政府採購申訴及履約爭議調解，以快速有效解決政府採購爭議，並提升</a:t>
            </a:r>
            <a:r>
              <a:rPr lang="zh-TW" altLang="zh-TW" sz="2600" b="1" dirty="0">
                <a:solidFill>
                  <a:srgbClr val="003366"/>
                </a:solidFill>
                <a:latin typeface="Calibri" pitchFamily="34" charset="0"/>
              </a:rPr>
              <a:t>政府採購</a:t>
            </a:r>
            <a:r>
              <a:rPr lang="zh-TW" altLang="en-US" sz="2600" b="1" dirty="0">
                <a:solidFill>
                  <a:srgbClr val="003366"/>
                </a:solidFill>
                <a:latin typeface="Calibri" pitchFamily="34" charset="0"/>
              </a:rPr>
              <a:t>效益。</a:t>
            </a:r>
          </a:p>
        </p:txBody>
      </p:sp>
      <p:sp>
        <p:nvSpPr>
          <p:cNvPr id="26633" name="Rectangle 3"/>
          <p:cNvSpPr>
            <a:spLocks noChangeArrowheads="1"/>
          </p:cNvSpPr>
          <p:nvPr/>
        </p:nvSpPr>
        <p:spPr bwMode="auto">
          <a:xfrm>
            <a:off x="384175" y="4464050"/>
            <a:ext cx="8904288" cy="923972"/>
          </a:xfrm>
          <a:prstGeom prst="rect">
            <a:avLst/>
          </a:prstGeom>
          <a:noFill/>
          <a:ln w="9525">
            <a:noFill/>
            <a:miter lim="800000"/>
            <a:headEnd/>
            <a:tailEnd/>
          </a:ln>
        </p:spPr>
        <p:txBody>
          <a:bodyPr lIns="92075" tIns="46038" rIns="92075" bIns="46038">
            <a:spAutoFit/>
          </a:bodyPr>
          <a:lstStyle/>
          <a:p>
            <a:pPr marL="285750" indent="-285750" algn="l" eaLnBrk="1" latinLnBrk="1" hangingPunct="1">
              <a:spcBef>
                <a:spcPct val="0"/>
              </a:spcBef>
              <a:buFont typeface="Wingdings" pitchFamily="2" charset="2"/>
              <a:buChar char="Ø"/>
            </a:pPr>
            <a:r>
              <a:rPr lang="zh-TW" altLang="en-US" sz="2700" b="1" dirty="0">
                <a:solidFill>
                  <a:srgbClr val="003366"/>
                </a:solidFill>
                <a:latin typeface="Calibri" pitchFamily="34" charset="0"/>
              </a:rPr>
              <a:t>除工程會外</a:t>
            </a:r>
            <a:r>
              <a:rPr lang="zh-TW" altLang="en-US" sz="2700" b="1" dirty="0" smtClean="0">
                <a:solidFill>
                  <a:srgbClr val="003366"/>
                </a:solidFill>
                <a:latin typeface="Calibri" pitchFamily="34" charset="0"/>
              </a:rPr>
              <a:t>，各直轄市及花蓮縣政府亦</a:t>
            </a:r>
            <a:r>
              <a:rPr lang="zh-TW" altLang="en-US" sz="2700" b="1" dirty="0">
                <a:solidFill>
                  <a:srgbClr val="003366"/>
                </a:solidFill>
                <a:latin typeface="Calibri" pitchFamily="34" charset="0"/>
              </a:rPr>
              <a:t>設置申訴會處理上述爭議。</a:t>
            </a:r>
          </a:p>
        </p:txBody>
      </p:sp>
      <p:sp>
        <p:nvSpPr>
          <p:cNvPr id="26634" name="Rectangle 3"/>
          <p:cNvSpPr>
            <a:spLocks noChangeArrowheads="1"/>
          </p:cNvSpPr>
          <p:nvPr/>
        </p:nvSpPr>
        <p:spPr bwMode="auto">
          <a:xfrm>
            <a:off x="406209" y="5356245"/>
            <a:ext cx="9028113" cy="711200"/>
          </a:xfrm>
          <a:prstGeom prst="rect">
            <a:avLst/>
          </a:prstGeom>
          <a:noFill/>
          <a:ln w="9525">
            <a:noFill/>
            <a:miter lim="800000"/>
            <a:headEnd/>
            <a:tailEnd/>
          </a:ln>
        </p:spPr>
        <p:txBody>
          <a:bodyPr lIns="92075" tIns="46038" rIns="92075" bIns="46038">
            <a:spAutoFit/>
          </a:bodyPr>
          <a:lstStyle/>
          <a:p>
            <a:pPr marL="285750" indent="-285750" algn="l" fontAlgn="t">
              <a:lnSpc>
                <a:spcPct val="90000"/>
              </a:lnSpc>
              <a:spcBef>
                <a:spcPct val="20000"/>
              </a:spcBef>
              <a:buFont typeface="Wingdings" pitchFamily="2" charset="2"/>
              <a:buChar char="Ø"/>
            </a:pPr>
            <a:r>
              <a:rPr lang="en-US" altLang="en-US" b="1" dirty="0" smtClean="0">
                <a:solidFill>
                  <a:schemeClr val="tx2"/>
                </a:solidFill>
                <a:latin typeface="Calibri" pitchFamily="34" charset="0"/>
              </a:rPr>
              <a:t>In addition to </a:t>
            </a:r>
            <a:r>
              <a:rPr lang="en-US" altLang="en-US" b="1" dirty="0">
                <a:solidFill>
                  <a:schemeClr val="tx2"/>
                </a:solidFill>
                <a:latin typeface="Calibri" pitchFamily="34" charset="0"/>
              </a:rPr>
              <a:t>PCC, the </a:t>
            </a:r>
            <a:r>
              <a:rPr lang="en-US" altLang="en-US" b="1" dirty="0" smtClean="0">
                <a:solidFill>
                  <a:schemeClr val="tx2"/>
                </a:solidFill>
                <a:latin typeface="Calibri" pitchFamily="34" charset="0"/>
              </a:rPr>
              <a:t>complaint </a:t>
            </a:r>
            <a:r>
              <a:rPr lang="en-US" altLang="en-US" b="1" dirty="0">
                <a:solidFill>
                  <a:schemeClr val="tx2"/>
                </a:solidFill>
                <a:latin typeface="Calibri" pitchFamily="34" charset="0"/>
              </a:rPr>
              <a:t>review </a:t>
            </a:r>
            <a:r>
              <a:rPr lang="en-US" altLang="en-US" b="1" dirty="0" smtClean="0">
                <a:solidFill>
                  <a:schemeClr val="tx2"/>
                </a:solidFill>
                <a:latin typeface="Calibri" pitchFamily="34" charset="0"/>
              </a:rPr>
              <a:t>board is </a:t>
            </a:r>
            <a:r>
              <a:rPr lang="en-US" altLang="en-US" b="1" dirty="0">
                <a:solidFill>
                  <a:schemeClr val="tx2"/>
                </a:solidFill>
                <a:latin typeface="Calibri" pitchFamily="34" charset="0"/>
              </a:rPr>
              <a:t>also established under </a:t>
            </a:r>
            <a:r>
              <a:rPr lang="en-US" altLang="en-US" b="1" dirty="0" smtClean="0">
                <a:solidFill>
                  <a:schemeClr val="tx2"/>
                </a:solidFill>
                <a:latin typeface="Calibri" pitchFamily="34" charset="0"/>
              </a:rPr>
              <a:t>each Municipal Government</a:t>
            </a:r>
            <a:r>
              <a:rPr lang="zh-TW" altLang="en-US" b="1" dirty="0" smtClean="0">
                <a:solidFill>
                  <a:schemeClr val="tx2"/>
                </a:solidFill>
                <a:latin typeface="Calibri" pitchFamily="34" charset="0"/>
              </a:rPr>
              <a:t> </a:t>
            </a:r>
            <a:r>
              <a:rPr lang="en-US" altLang="zh-TW" b="1" dirty="0" smtClean="0">
                <a:solidFill>
                  <a:schemeClr val="tx2"/>
                </a:solidFill>
                <a:latin typeface="Calibri" pitchFamily="34" charset="0"/>
              </a:rPr>
              <a:t>and </a:t>
            </a:r>
            <a:r>
              <a:rPr lang="en-US" altLang="zh-TW" b="1" dirty="0" err="1" smtClean="0">
                <a:solidFill>
                  <a:schemeClr val="tx2"/>
                </a:solidFill>
                <a:latin typeface="Calibri" pitchFamily="34" charset="0"/>
              </a:rPr>
              <a:t>Hualien</a:t>
            </a:r>
            <a:r>
              <a:rPr lang="en-US" altLang="zh-TW" b="1" dirty="0" smtClean="0">
                <a:solidFill>
                  <a:schemeClr val="tx2"/>
                </a:solidFill>
                <a:latin typeface="Calibri" pitchFamily="34" charset="0"/>
              </a:rPr>
              <a:t> County Government</a:t>
            </a:r>
            <a:r>
              <a:rPr lang="en-US" altLang="en-US" b="1" dirty="0" smtClean="0">
                <a:solidFill>
                  <a:schemeClr val="tx2"/>
                </a:solidFill>
                <a:latin typeface="Calibri" pitchFamily="34" charset="0"/>
              </a:rPr>
              <a:t>.</a:t>
            </a:r>
            <a:endParaRPr lang="zh-TW" altLang="en-US" b="1" dirty="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11163" y="2039938"/>
            <a:ext cx="4365625" cy="3673955"/>
          </a:xfrm>
          <a:prstGeom prst="rect">
            <a:avLst/>
          </a:prstGeom>
          <a:noFill/>
          <a:ln w="9525">
            <a:noFill/>
            <a:miter lim="800000"/>
            <a:headEnd/>
            <a:tailEnd/>
          </a:ln>
        </p:spPr>
        <p:txBody>
          <a:bodyPr lIns="92075" tIns="46038" rIns="92075" bIns="46038">
            <a:spAutoFit/>
          </a:bodyPr>
          <a:lstStyle/>
          <a:p>
            <a:pPr marL="285750" indent="-285750" algn="l" eaLnBrk="1" hangingPunct="1">
              <a:spcBef>
                <a:spcPct val="0"/>
              </a:spcBef>
              <a:buFont typeface="Wingdings" pitchFamily="2" charset="2"/>
              <a:buChar char="Ø"/>
            </a:pPr>
            <a:r>
              <a:rPr lang="zh-TW" altLang="en-US" sz="2600" b="1" dirty="0">
                <a:solidFill>
                  <a:srgbClr val="003366"/>
                </a:solidFill>
                <a:latin typeface="Calibri" pitchFamily="34" charset="0"/>
              </a:rPr>
              <a:t>接受司法機關對需為工程技術鑑定之公共工程案件，提供專業鑑定意見，解決公共工程爭議。</a:t>
            </a:r>
            <a:endParaRPr lang="en-US" altLang="zh-TW" sz="2600" b="1" dirty="0">
              <a:solidFill>
                <a:srgbClr val="003366"/>
              </a:solidFill>
              <a:latin typeface="Calibri" pitchFamily="34" charset="0"/>
            </a:endParaRPr>
          </a:p>
          <a:p>
            <a:pPr marL="285750" indent="-285750" algn="l" eaLnBrk="1" hangingPunct="1">
              <a:lnSpc>
                <a:spcPct val="95000"/>
              </a:lnSpc>
              <a:spcBef>
                <a:spcPct val="10000"/>
              </a:spcBef>
              <a:buFont typeface="Wingdings" pitchFamily="2" charset="2"/>
              <a:buChar char="Ø"/>
            </a:pPr>
            <a:r>
              <a:rPr lang="en-US" altLang="zh-TW" b="1" dirty="0" smtClean="0">
                <a:solidFill>
                  <a:schemeClr val="tx2"/>
                </a:solidFill>
                <a:latin typeface="Calibri" pitchFamily="34" charset="0"/>
              </a:rPr>
              <a:t>Provide technique corroboration </a:t>
            </a:r>
            <a:r>
              <a:rPr lang="en-US" altLang="zh-TW" b="1" dirty="0">
                <a:solidFill>
                  <a:schemeClr val="tx2"/>
                </a:solidFill>
                <a:latin typeface="Calibri" pitchFamily="34" charset="0"/>
              </a:rPr>
              <a:t>of public construction </a:t>
            </a:r>
            <a:r>
              <a:rPr lang="en-US" altLang="zh-TW" b="1" dirty="0" smtClean="0">
                <a:solidFill>
                  <a:schemeClr val="tx2"/>
                </a:solidFill>
                <a:latin typeface="Calibri" pitchFamily="34" charset="0"/>
              </a:rPr>
              <a:t>upon the requests</a:t>
            </a:r>
            <a:r>
              <a:rPr lang="zh-TW" altLang="en-US" b="1" dirty="0" smtClean="0">
                <a:solidFill>
                  <a:schemeClr val="tx2"/>
                </a:solidFill>
                <a:latin typeface="Calibri" pitchFamily="34" charset="0"/>
              </a:rPr>
              <a:t> </a:t>
            </a:r>
            <a:r>
              <a:rPr lang="en-US" altLang="zh-TW" b="1" dirty="0">
                <a:solidFill>
                  <a:schemeClr val="tx2"/>
                </a:solidFill>
                <a:latin typeface="Calibri" pitchFamily="34" charset="0"/>
              </a:rPr>
              <a:t>from </a:t>
            </a:r>
            <a:r>
              <a:rPr lang="en-US" altLang="en-US" b="1" dirty="0">
                <a:solidFill>
                  <a:schemeClr val="tx2"/>
                </a:solidFill>
                <a:latin typeface="Calibri" pitchFamily="34" charset="0"/>
              </a:rPr>
              <a:t>judicial </a:t>
            </a:r>
            <a:r>
              <a:rPr lang="en-US" altLang="en-US" b="1" dirty="0" smtClean="0">
                <a:solidFill>
                  <a:schemeClr val="tx2"/>
                </a:solidFill>
                <a:latin typeface="Calibri" pitchFamily="34" charset="0"/>
              </a:rPr>
              <a:t>authorities</a:t>
            </a:r>
            <a:r>
              <a:rPr lang="en-US" altLang="zh-TW" b="1" dirty="0" smtClean="0">
                <a:solidFill>
                  <a:schemeClr val="tx2"/>
                </a:solidFill>
                <a:latin typeface="Calibri" pitchFamily="34" charset="0"/>
              </a:rPr>
              <a:t> to </a:t>
            </a:r>
            <a:r>
              <a:rPr lang="en-US" altLang="zh-TW" b="1" dirty="0">
                <a:solidFill>
                  <a:schemeClr val="tx2"/>
                </a:solidFill>
                <a:latin typeface="Calibri" pitchFamily="34" charset="0"/>
              </a:rPr>
              <a:t>settle </a:t>
            </a:r>
            <a:r>
              <a:rPr lang="en-US" altLang="zh-TW" b="1" dirty="0" smtClean="0">
                <a:solidFill>
                  <a:schemeClr val="tx2"/>
                </a:solidFill>
                <a:latin typeface="Calibri" pitchFamily="34" charset="0"/>
              </a:rPr>
              <a:t>public construction disputes</a:t>
            </a:r>
            <a:r>
              <a:rPr lang="en-US" altLang="zh-TW" b="1" dirty="0">
                <a:solidFill>
                  <a:schemeClr val="tx2"/>
                </a:solidFill>
                <a:latin typeface="Calibri" pitchFamily="34" charset="0"/>
              </a:rPr>
              <a:t>.</a:t>
            </a:r>
            <a:endParaRPr lang="zh-TW" altLang="en-US" b="1" dirty="0">
              <a:solidFill>
                <a:schemeClr val="tx2"/>
              </a:solidFill>
              <a:latin typeface="Calibri" pitchFamily="34" charset="0"/>
            </a:endParaRPr>
          </a:p>
          <a:p>
            <a:pPr marL="285750" indent="-285750" algn="l" eaLnBrk="1" hangingPunct="1">
              <a:spcBef>
                <a:spcPct val="0"/>
              </a:spcBef>
              <a:buFont typeface="Wingdings" pitchFamily="2" charset="2"/>
              <a:buChar char="Ø"/>
            </a:pPr>
            <a:endParaRPr lang="en-US" altLang="zh-TW" b="1" dirty="0">
              <a:solidFill>
                <a:schemeClr val="tx2"/>
              </a:solidFill>
              <a:latin typeface="Calibri" pitchFamily="34" charset="0"/>
            </a:endParaRPr>
          </a:p>
        </p:txBody>
      </p:sp>
      <p:sp>
        <p:nvSpPr>
          <p:cNvPr id="1028" name="AutoShape 4"/>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029" name="Rectangle 5"/>
          <p:cNvSpPr>
            <a:spLocks noChangeArrowheads="1"/>
          </p:cNvSpPr>
          <p:nvPr/>
        </p:nvSpPr>
        <p:spPr bwMode="auto">
          <a:xfrm>
            <a:off x="0" y="568325"/>
            <a:ext cx="9906000" cy="7334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030" name="Text Box 6"/>
          <p:cNvSpPr txBox="1">
            <a:spLocks noChangeArrowheads="1"/>
          </p:cNvSpPr>
          <p:nvPr/>
        </p:nvSpPr>
        <p:spPr bwMode="auto">
          <a:xfrm>
            <a:off x="290945" y="654627"/>
            <a:ext cx="9210675" cy="535531"/>
          </a:xfrm>
          <a:prstGeom prst="rect">
            <a:avLst/>
          </a:prstGeom>
          <a:noFill/>
          <a:ln w="9525">
            <a:noFill/>
            <a:miter lim="800000"/>
            <a:headEnd/>
            <a:tailEnd/>
          </a:ln>
        </p:spPr>
        <p:txBody>
          <a:bodyPr>
            <a:spAutoFit/>
          </a:bodyPr>
          <a:lstStyle/>
          <a:p>
            <a:pPr marL="4838700" indent="-4838700" algn="l">
              <a:lnSpc>
                <a:spcPct val="90000"/>
              </a:lnSpc>
              <a:spcBef>
                <a:spcPct val="0"/>
              </a:spcBef>
            </a:pPr>
            <a:r>
              <a:rPr lang="en-US" altLang="zh-TW" sz="3200" b="1" dirty="0" smtClean="0">
                <a:solidFill>
                  <a:srgbClr val="003366"/>
                </a:solidFill>
                <a:latin typeface="Calibri" pitchFamily="34" charset="0"/>
                <a:ea typeface="新細明體" pitchFamily="18" charset="-120"/>
                <a:cs typeface="Calibri" pitchFamily="34" charset="0"/>
              </a:rPr>
              <a:t>VI</a:t>
            </a:r>
            <a:r>
              <a:rPr lang="en-US" altLang="zh-TW" sz="3200" b="1" dirty="0" smtClean="0">
                <a:solidFill>
                  <a:srgbClr val="003366"/>
                </a:solidFill>
                <a:latin typeface="Calibri" pitchFamily="34" charset="0"/>
                <a:ea typeface="SimSun" pitchFamily="2" charset="-122"/>
                <a:cs typeface="Calibri" pitchFamily="34" charset="0"/>
              </a:rPr>
              <a:t>.</a:t>
            </a:r>
            <a:r>
              <a:rPr lang="zh-TW" altLang="en-US" sz="3200" b="1" dirty="0" smtClean="0">
                <a:solidFill>
                  <a:srgbClr val="003366"/>
                </a:solidFill>
                <a:latin typeface="Calibri" pitchFamily="34" charset="0"/>
                <a:cs typeface="Calibri" pitchFamily="34" charset="0"/>
              </a:rPr>
              <a:t>技術鑑定 </a:t>
            </a:r>
            <a:r>
              <a:rPr lang="en-US" altLang="zh-TW" sz="3200" b="1" dirty="0" smtClean="0">
                <a:solidFill>
                  <a:srgbClr val="003366"/>
                </a:solidFill>
                <a:latin typeface="Calibri" pitchFamily="34" charset="0"/>
                <a:cs typeface="Calibri" pitchFamily="34" charset="0"/>
              </a:rPr>
              <a:t>/ Technique Corroboration</a:t>
            </a:r>
            <a:endParaRPr lang="en-US" altLang="zh-TW" sz="3200" b="1" dirty="0">
              <a:solidFill>
                <a:srgbClr val="003366"/>
              </a:solidFill>
              <a:latin typeface="Calibri" pitchFamily="34" charset="0"/>
              <a:cs typeface="Calibri" pitchFamily="34" charset="0"/>
            </a:endParaRPr>
          </a:p>
        </p:txBody>
      </p:sp>
      <p:sp>
        <p:nvSpPr>
          <p:cNvPr id="1031" name="Rectangle 7"/>
          <p:cNvSpPr>
            <a:spLocks noChangeArrowheads="1"/>
          </p:cNvSpPr>
          <p:nvPr/>
        </p:nvSpPr>
        <p:spPr bwMode="auto">
          <a:xfrm>
            <a:off x="142875" y="1308100"/>
            <a:ext cx="4810125"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1032" name="Rectangle 8"/>
          <p:cNvSpPr>
            <a:spLocks noChangeArrowheads="1"/>
          </p:cNvSpPr>
          <p:nvPr/>
        </p:nvSpPr>
        <p:spPr bwMode="auto">
          <a:xfrm>
            <a:off x="213591" y="1372611"/>
            <a:ext cx="7429500" cy="519112"/>
          </a:xfrm>
          <a:prstGeom prst="rect">
            <a:avLst/>
          </a:prstGeom>
          <a:noFill/>
          <a:ln w="12700">
            <a:noFill/>
            <a:miter lim="800000"/>
            <a:headEnd/>
            <a:tailEnd/>
          </a:ln>
        </p:spPr>
        <p:txBody>
          <a:bodyPr>
            <a:spAutoFit/>
          </a:bodyPr>
          <a:lstStyle/>
          <a:p>
            <a:pPr marL="355600" indent="-355600" algn="l"/>
            <a:r>
              <a:rPr lang="zh-TW" altLang="en-US" sz="2800" b="1" dirty="0">
                <a:solidFill>
                  <a:schemeClr val="bg1"/>
                </a:solidFill>
                <a:latin typeface="Calibri" pitchFamily="34" charset="0"/>
              </a:rPr>
              <a:t>重要措施</a:t>
            </a:r>
            <a:r>
              <a:rPr lang="zh-TW" altLang="en-US" dirty="0"/>
              <a:t> </a:t>
            </a:r>
            <a:r>
              <a:rPr lang="zh-TW" altLang="zh-TW" sz="2800" b="1" dirty="0">
                <a:solidFill>
                  <a:schemeClr val="bg1"/>
                </a:solidFill>
                <a:latin typeface="Calibri" pitchFamily="34" charset="0"/>
              </a:rPr>
              <a:t>/ </a:t>
            </a:r>
            <a:r>
              <a:rPr lang="en-US" altLang="zh-TW" sz="2600" b="1" dirty="0">
                <a:solidFill>
                  <a:schemeClr val="bg1"/>
                </a:solidFill>
                <a:latin typeface="Calibri" pitchFamily="34" charset="0"/>
              </a:rPr>
              <a:t>Major Measures</a:t>
            </a:r>
            <a:r>
              <a:rPr lang="en-US" altLang="zh-TW" dirty="0"/>
              <a:t> </a:t>
            </a:r>
          </a:p>
        </p:txBody>
      </p:sp>
      <p:pic>
        <p:nvPicPr>
          <p:cNvPr id="1026" name="Picture 2"/>
          <p:cNvPicPr>
            <a:picLocks noChangeAspect="1" noChangeArrowheads="1"/>
          </p:cNvPicPr>
          <p:nvPr/>
        </p:nvPicPr>
        <p:blipFill>
          <a:blip r:embed="rId3" cstate="print"/>
          <a:srcRect/>
          <a:stretch>
            <a:fillRect/>
          </a:stretch>
        </p:blipFill>
        <p:spPr bwMode="auto">
          <a:xfrm>
            <a:off x="4693186" y="2027104"/>
            <a:ext cx="4812139" cy="378980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411163" y="1836738"/>
            <a:ext cx="9024937" cy="4565650"/>
          </a:xfrm>
          <a:prstGeom prst="rect">
            <a:avLst/>
          </a:prstGeom>
          <a:noFill/>
          <a:ln w="9525">
            <a:noFill/>
            <a:miter lim="800000"/>
            <a:headEnd/>
            <a:tailEnd/>
          </a:ln>
        </p:spPr>
        <p:txBody>
          <a:bodyPr lIns="92075" tIns="46038" rIns="92075" bIns="46038">
            <a:spAutoFit/>
          </a:bodyPr>
          <a:lstStyle/>
          <a:p>
            <a:pPr marL="285750" indent="-285750" algn="l" eaLnBrk="1" hangingPunct="1">
              <a:spcBef>
                <a:spcPct val="0"/>
              </a:spcBef>
            </a:pPr>
            <a:r>
              <a:rPr lang="zh-TW" altLang="en-US" sz="2600" b="1" dirty="0">
                <a:solidFill>
                  <a:srgbClr val="003366"/>
                </a:solidFill>
                <a:latin typeface="Calibri" pitchFamily="34" charset="0"/>
              </a:rPr>
              <a:t>在日新月異的</a:t>
            </a:r>
            <a:r>
              <a:rPr lang="zh-TW" altLang="en-US" sz="2600" b="1" dirty="0" smtClean="0">
                <a:solidFill>
                  <a:srgbClr val="003366"/>
                </a:solidFill>
                <a:latin typeface="Calibri" pitchFamily="34" charset="0"/>
              </a:rPr>
              <a:t>年代，</a:t>
            </a:r>
            <a:endParaRPr lang="en-US" altLang="zh-TW" sz="2600" b="1" dirty="0">
              <a:solidFill>
                <a:srgbClr val="003366"/>
              </a:solidFill>
              <a:latin typeface="Calibri" pitchFamily="34" charset="0"/>
            </a:endParaRPr>
          </a:p>
          <a:p>
            <a:pPr marL="285750" indent="-285750" algn="l" eaLnBrk="1" hangingPunct="1">
              <a:spcBef>
                <a:spcPct val="0"/>
              </a:spcBef>
            </a:pPr>
            <a:r>
              <a:rPr lang="zh-TW" altLang="en-US" sz="2600" b="1" dirty="0" smtClean="0">
                <a:solidFill>
                  <a:srgbClr val="003366"/>
                </a:solidFill>
                <a:latin typeface="Calibri" pitchFamily="34" charset="0"/>
              </a:rPr>
              <a:t>精益求精是</a:t>
            </a:r>
            <a:r>
              <a:rPr lang="zh-TW" altLang="en-US" sz="2600" b="1" dirty="0">
                <a:solidFill>
                  <a:srgbClr val="003366"/>
                </a:solidFill>
                <a:latin typeface="Calibri" pitchFamily="34" charset="0"/>
              </a:rPr>
              <a:t>公共工程委員會不變的方向，</a:t>
            </a:r>
            <a:endParaRPr lang="en-US" altLang="zh-TW" sz="2600" b="1" dirty="0">
              <a:solidFill>
                <a:srgbClr val="003366"/>
              </a:solidFill>
              <a:latin typeface="Calibri" pitchFamily="34" charset="0"/>
            </a:endParaRPr>
          </a:p>
          <a:p>
            <a:pPr marL="285750" indent="-285750" algn="l" eaLnBrk="1" hangingPunct="1">
              <a:spcBef>
                <a:spcPct val="0"/>
              </a:spcBef>
            </a:pPr>
            <a:r>
              <a:rPr lang="zh-TW" altLang="en-US" sz="2600" b="1" dirty="0">
                <a:solidFill>
                  <a:srgbClr val="003366"/>
                </a:solidFill>
                <a:latin typeface="Calibri" pitchFamily="34" charset="0"/>
              </a:rPr>
              <a:t>也因為不斷的改革、轉變，</a:t>
            </a:r>
            <a:endParaRPr lang="en-US" altLang="zh-TW" sz="2600" b="1" dirty="0">
              <a:solidFill>
                <a:srgbClr val="003366"/>
              </a:solidFill>
              <a:latin typeface="Calibri" pitchFamily="34" charset="0"/>
            </a:endParaRPr>
          </a:p>
          <a:p>
            <a:pPr marL="285750" indent="-285750" algn="l" eaLnBrk="1" hangingPunct="1">
              <a:spcBef>
                <a:spcPct val="0"/>
              </a:spcBef>
            </a:pPr>
            <a:r>
              <a:rPr lang="zh-TW" altLang="en-US" sz="2600" b="1" dirty="0">
                <a:solidFill>
                  <a:srgbClr val="003366"/>
                </a:solidFill>
                <a:latin typeface="Calibri" pitchFamily="34" charset="0"/>
              </a:rPr>
              <a:t>讓流程簡化、效能提升，</a:t>
            </a:r>
            <a:endParaRPr lang="en-US" altLang="zh-TW" sz="2600" b="1" dirty="0">
              <a:solidFill>
                <a:srgbClr val="003366"/>
              </a:solidFill>
              <a:latin typeface="Calibri" pitchFamily="34" charset="0"/>
            </a:endParaRPr>
          </a:p>
          <a:p>
            <a:pPr marL="285750" indent="-285750" algn="l" eaLnBrk="1" hangingPunct="1">
              <a:spcBef>
                <a:spcPct val="0"/>
              </a:spcBef>
            </a:pPr>
            <a:r>
              <a:rPr lang="zh-TW" altLang="en-US" sz="2600" b="1" dirty="0">
                <a:solidFill>
                  <a:srgbClr val="003366"/>
                </a:solidFill>
                <a:latin typeface="Calibri" pitchFamily="34" charset="0"/>
              </a:rPr>
              <a:t>使臺灣未來的競爭力更強。</a:t>
            </a:r>
            <a:endParaRPr lang="en-US" altLang="zh-TW" sz="2600" b="1" dirty="0">
              <a:solidFill>
                <a:srgbClr val="003366"/>
              </a:solidFill>
              <a:latin typeface="Calibri" pitchFamily="34" charset="0"/>
            </a:endParaRPr>
          </a:p>
          <a:p>
            <a:pPr marL="285750" indent="-285750" algn="l" eaLnBrk="1" hangingPunct="1">
              <a:lnSpc>
                <a:spcPct val="95000"/>
              </a:lnSpc>
              <a:spcBef>
                <a:spcPct val="10000"/>
              </a:spcBef>
            </a:pPr>
            <a:endParaRPr lang="en-US" altLang="zh-TW" b="1" dirty="0">
              <a:solidFill>
                <a:schemeClr val="tx2"/>
              </a:solidFill>
              <a:latin typeface="Calibri" pitchFamily="34" charset="0"/>
            </a:endParaRPr>
          </a:p>
          <a:p>
            <a:pPr marL="285750" indent="-285750" algn="l" eaLnBrk="1" hangingPunct="1">
              <a:lnSpc>
                <a:spcPct val="95000"/>
              </a:lnSpc>
              <a:spcBef>
                <a:spcPct val="10000"/>
              </a:spcBef>
            </a:pPr>
            <a:r>
              <a:rPr lang="en-US" altLang="zh-TW" b="1" dirty="0">
                <a:solidFill>
                  <a:schemeClr val="tx2"/>
                </a:solidFill>
                <a:latin typeface="Calibri" pitchFamily="34" charset="0"/>
              </a:rPr>
              <a:t>In a time of rapid change,</a:t>
            </a:r>
          </a:p>
          <a:p>
            <a:pPr marL="285750" indent="-285750" algn="l" eaLnBrk="1" hangingPunct="1">
              <a:lnSpc>
                <a:spcPct val="95000"/>
              </a:lnSpc>
              <a:spcBef>
                <a:spcPct val="10000"/>
              </a:spcBef>
            </a:pPr>
            <a:r>
              <a:rPr lang="en-US" altLang="zh-TW" b="1" dirty="0">
                <a:solidFill>
                  <a:schemeClr val="tx2"/>
                </a:solidFill>
                <a:latin typeface="Calibri" pitchFamily="34" charset="0"/>
              </a:rPr>
              <a:t>PCC continues to seek </a:t>
            </a:r>
            <a:r>
              <a:rPr lang="en-US" altLang="zh-TW" b="1" dirty="0" smtClean="0">
                <a:solidFill>
                  <a:schemeClr val="tx2"/>
                </a:solidFill>
                <a:latin typeface="Calibri" pitchFamily="34" charset="0"/>
              </a:rPr>
              <a:t>advancements. </a:t>
            </a:r>
            <a:endParaRPr lang="en-US" altLang="zh-TW" b="1" dirty="0">
              <a:solidFill>
                <a:schemeClr val="tx2"/>
              </a:solidFill>
              <a:latin typeface="Calibri" pitchFamily="34" charset="0"/>
            </a:endParaRPr>
          </a:p>
          <a:p>
            <a:pPr marL="285750" indent="-285750" algn="l" eaLnBrk="1" hangingPunct="1">
              <a:lnSpc>
                <a:spcPct val="95000"/>
              </a:lnSpc>
              <a:spcBef>
                <a:spcPct val="10000"/>
              </a:spcBef>
            </a:pPr>
            <a:r>
              <a:rPr lang="en-US" altLang="zh-TW" b="1" dirty="0">
                <a:solidFill>
                  <a:schemeClr val="tx2"/>
                </a:solidFill>
                <a:latin typeface="Calibri" pitchFamily="34" charset="0"/>
              </a:rPr>
              <a:t>Our ongoing efforts in </a:t>
            </a:r>
            <a:r>
              <a:rPr lang="en-US" altLang="zh-TW" b="1" dirty="0" smtClean="0">
                <a:solidFill>
                  <a:schemeClr val="tx2"/>
                </a:solidFill>
                <a:latin typeface="Calibri" pitchFamily="34" charset="0"/>
              </a:rPr>
              <a:t>reforming </a:t>
            </a:r>
            <a:r>
              <a:rPr lang="en-US" altLang="zh-TW" b="1" dirty="0">
                <a:solidFill>
                  <a:schemeClr val="tx2"/>
                </a:solidFill>
                <a:latin typeface="Calibri" pitchFamily="34" charset="0"/>
              </a:rPr>
              <a:t>and </a:t>
            </a:r>
            <a:r>
              <a:rPr lang="en-US" altLang="zh-TW" b="1" dirty="0" smtClean="0">
                <a:solidFill>
                  <a:schemeClr val="tx2"/>
                </a:solidFill>
                <a:latin typeface="Calibri" pitchFamily="34" charset="0"/>
              </a:rPr>
              <a:t>conforming </a:t>
            </a:r>
            <a:r>
              <a:rPr lang="en-US" altLang="zh-TW" b="1" dirty="0">
                <a:solidFill>
                  <a:schemeClr val="tx2"/>
                </a:solidFill>
                <a:latin typeface="Calibri" pitchFamily="34" charset="0"/>
              </a:rPr>
              <a:t>to trends </a:t>
            </a:r>
          </a:p>
          <a:p>
            <a:pPr marL="285750" indent="-285750" algn="l" eaLnBrk="1" hangingPunct="1">
              <a:lnSpc>
                <a:spcPct val="95000"/>
              </a:lnSpc>
              <a:spcBef>
                <a:spcPct val="10000"/>
              </a:spcBef>
            </a:pPr>
            <a:r>
              <a:rPr lang="en-US" altLang="zh-TW" b="1" dirty="0" smtClean="0">
                <a:solidFill>
                  <a:schemeClr val="tx2"/>
                </a:solidFill>
                <a:latin typeface="Calibri" pitchFamily="34" charset="0"/>
              </a:rPr>
              <a:t>enable to simplify procedures, improve performance,</a:t>
            </a:r>
            <a:endParaRPr lang="en-US" altLang="zh-TW" b="1" dirty="0">
              <a:solidFill>
                <a:schemeClr val="tx2"/>
              </a:solidFill>
              <a:latin typeface="Calibri" pitchFamily="34" charset="0"/>
            </a:endParaRPr>
          </a:p>
          <a:p>
            <a:pPr marL="285750" indent="-285750" algn="l" eaLnBrk="1" hangingPunct="1">
              <a:lnSpc>
                <a:spcPct val="95000"/>
              </a:lnSpc>
              <a:spcBef>
                <a:spcPct val="10000"/>
              </a:spcBef>
            </a:pPr>
            <a:r>
              <a:rPr lang="en-US" altLang="zh-TW" b="1" dirty="0">
                <a:solidFill>
                  <a:schemeClr val="tx2"/>
                </a:solidFill>
                <a:latin typeface="Calibri" pitchFamily="34" charset="0"/>
              </a:rPr>
              <a:t>and hence </a:t>
            </a:r>
            <a:r>
              <a:rPr lang="en-US" altLang="zh-TW" b="1" dirty="0" smtClean="0">
                <a:solidFill>
                  <a:schemeClr val="tx2"/>
                </a:solidFill>
                <a:latin typeface="Calibri" pitchFamily="34" charset="0"/>
              </a:rPr>
              <a:t>strengthen </a:t>
            </a:r>
            <a:r>
              <a:rPr lang="en-US" altLang="zh-TW" b="1" dirty="0">
                <a:solidFill>
                  <a:schemeClr val="tx2"/>
                </a:solidFill>
                <a:latin typeface="Calibri" pitchFamily="34" charset="0"/>
              </a:rPr>
              <a:t>Taiwan’s </a:t>
            </a:r>
            <a:r>
              <a:rPr lang="en-US" altLang="zh-TW" b="1" dirty="0" smtClean="0">
                <a:solidFill>
                  <a:schemeClr val="tx2"/>
                </a:solidFill>
                <a:latin typeface="Calibri" pitchFamily="34" charset="0"/>
              </a:rPr>
              <a:t>competitiveness in the future.</a:t>
            </a:r>
            <a:endParaRPr lang="zh-TW" altLang="en-US" b="1" dirty="0">
              <a:solidFill>
                <a:schemeClr val="tx2"/>
              </a:solidFill>
              <a:latin typeface="Calibri" pitchFamily="34" charset="0"/>
            </a:endParaRPr>
          </a:p>
          <a:p>
            <a:pPr marL="285750" indent="-285750" algn="l" eaLnBrk="1" hangingPunct="1">
              <a:spcBef>
                <a:spcPct val="0"/>
              </a:spcBef>
              <a:buFont typeface="Wingdings" pitchFamily="2" charset="2"/>
              <a:buChar char="Ø"/>
            </a:pPr>
            <a:endParaRPr lang="en-US" altLang="zh-TW" b="1" dirty="0">
              <a:solidFill>
                <a:schemeClr val="tx2"/>
              </a:solidFill>
              <a:latin typeface="Calibri" pitchFamily="34" charset="0"/>
            </a:endParaRPr>
          </a:p>
        </p:txBody>
      </p:sp>
      <p:sp>
        <p:nvSpPr>
          <p:cNvPr id="27651" name="AutoShape 4"/>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27652" name="Rectangle 5"/>
          <p:cNvSpPr>
            <a:spLocks noChangeArrowheads="1"/>
          </p:cNvSpPr>
          <p:nvPr/>
        </p:nvSpPr>
        <p:spPr bwMode="auto">
          <a:xfrm>
            <a:off x="0" y="568325"/>
            <a:ext cx="9906000" cy="7334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27653" name="Text Box 6"/>
          <p:cNvSpPr txBox="1">
            <a:spLocks noChangeArrowheads="1"/>
          </p:cNvSpPr>
          <p:nvPr/>
        </p:nvSpPr>
        <p:spPr bwMode="auto">
          <a:xfrm>
            <a:off x="290946" y="675409"/>
            <a:ext cx="9210675" cy="535531"/>
          </a:xfrm>
          <a:prstGeom prst="rect">
            <a:avLst/>
          </a:prstGeom>
          <a:noFill/>
          <a:ln w="9525">
            <a:noFill/>
            <a:miter lim="800000"/>
            <a:headEnd/>
            <a:tailEnd/>
          </a:ln>
        </p:spPr>
        <p:txBody>
          <a:bodyPr>
            <a:spAutoFit/>
          </a:bodyPr>
          <a:lstStyle/>
          <a:p>
            <a:pPr marL="4838700" indent="-4838700" algn="l">
              <a:lnSpc>
                <a:spcPct val="90000"/>
              </a:lnSpc>
              <a:spcBef>
                <a:spcPct val="0"/>
              </a:spcBef>
            </a:pPr>
            <a:r>
              <a:rPr lang="en-US" altLang="zh-TW" sz="3200" b="1" dirty="0">
                <a:solidFill>
                  <a:srgbClr val="003366"/>
                </a:solidFill>
                <a:latin typeface="Calibri" pitchFamily="34" charset="0"/>
                <a:ea typeface="新細明體" pitchFamily="18" charset="-120"/>
                <a:cs typeface="Calibri" pitchFamily="34" charset="0"/>
              </a:rPr>
              <a:t>VII</a:t>
            </a:r>
            <a:r>
              <a:rPr lang="en-US" altLang="zh-TW" sz="3200" b="1" dirty="0">
                <a:solidFill>
                  <a:srgbClr val="003366"/>
                </a:solidFill>
                <a:latin typeface="Calibri" pitchFamily="34" charset="0"/>
                <a:ea typeface="SimSun" pitchFamily="2" charset="-122"/>
                <a:cs typeface="Calibri" pitchFamily="34" charset="0"/>
              </a:rPr>
              <a:t>.</a:t>
            </a:r>
            <a:r>
              <a:rPr lang="zh-TW" altLang="en-US" sz="3200" b="1" dirty="0" smtClean="0">
                <a:solidFill>
                  <a:srgbClr val="003366"/>
                </a:solidFill>
                <a:latin typeface="Calibri" pitchFamily="34" charset="0"/>
                <a:cs typeface="Calibri" pitchFamily="34" charset="0"/>
              </a:rPr>
              <a:t>結語 </a:t>
            </a:r>
            <a:r>
              <a:rPr lang="en-US" altLang="zh-TW" sz="3200" b="1" dirty="0" smtClean="0">
                <a:solidFill>
                  <a:srgbClr val="003366"/>
                </a:solidFill>
                <a:latin typeface="Calibri" pitchFamily="34" charset="0"/>
                <a:cs typeface="Calibri" pitchFamily="34" charset="0"/>
              </a:rPr>
              <a:t>/ Conclusion</a:t>
            </a:r>
            <a:endParaRPr lang="en-US" altLang="zh-TW" sz="3200" b="1" dirty="0">
              <a:solidFill>
                <a:srgbClr val="003366"/>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0"/>
          <p:cNvSpPr>
            <a:spLocks noChangeArrowheads="1"/>
          </p:cNvSpPr>
          <p:nvPr/>
        </p:nvSpPr>
        <p:spPr bwMode="auto">
          <a:xfrm>
            <a:off x="0" y="3727450"/>
            <a:ext cx="9906000" cy="3130550"/>
          </a:xfrm>
          <a:prstGeom prst="rect">
            <a:avLst/>
          </a:prstGeom>
          <a:gradFill rotWithShape="1">
            <a:gsLst>
              <a:gs pos="0">
                <a:srgbClr val="002850"/>
              </a:gs>
              <a:gs pos="50000">
                <a:srgbClr val="003F7E"/>
              </a:gs>
              <a:gs pos="100000">
                <a:srgbClr val="002850"/>
              </a:gs>
            </a:gsLst>
            <a:lin ang="5400000" scaled="1"/>
          </a:gradFill>
          <a:ln w="9525">
            <a:noFill/>
            <a:miter lim="800000"/>
            <a:headEnd/>
            <a:tailEnd/>
          </a:ln>
        </p:spPr>
        <p:txBody>
          <a:bodyPr wrap="none" anchor="ctr"/>
          <a:lstStyle/>
          <a:p>
            <a:endParaRPr lang="zh-TW" altLang="en-US"/>
          </a:p>
        </p:txBody>
      </p:sp>
      <p:sp>
        <p:nvSpPr>
          <p:cNvPr id="28675" name="Rectangle 4"/>
          <p:cNvSpPr>
            <a:spLocks noChangeArrowheads="1"/>
          </p:cNvSpPr>
          <p:nvPr/>
        </p:nvSpPr>
        <p:spPr bwMode="auto">
          <a:xfrm>
            <a:off x="647700" y="3076575"/>
            <a:ext cx="8420100" cy="1111250"/>
          </a:xfrm>
          <a:prstGeom prst="rect">
            <a:avLst/>
          </a:prstGeom>
          <a:noFill/>
          <a:ln w="9525">
            <a:noFill/>
            <a:miter lim="800000"/>
            <a:headEnd/>
            <a:tailEnd/>
          </a:ln>
        </p:spPr>
        <p:txBody>
          <a:bodyPr lIns="92075" tIns="46038" rIns="92075" bIns="46038" anchor="ctr"/>
          <a:lstStyle/>
          <a:p>
            <a:pPr eaLnBrk="1" hangingPunct="1">
              <a:lnSpc>
                <a:spcPct val="90000"/>
              </a:lnSpc>
              <a:spcBef>
                <a:spcPct val="10000"/>
              </a:spcBef>
              <a:buClr>
                <a:schemeClr val="hlink"/>
              </a:buClr>
            </a:pPr>
            <a:endParaRPr lang="en-US" altLang="zh-TW" sz="2800" b="1">
              <a:solidFill>
                <a:srgbClr val="FF0000"/>
              </a:solidFill>
            </a:endParaRPr>
          </a:p>
        </p:txBody>
      </p:sp>
      <p:pic>
        <p:nvPicPr>
          <p:cNvPr id="28676" name="Picture 17" descr="王富生-臺61線金湖至東石段"/>
          <p:cNvPicPr>
            <a:picLocks noChangeAspect="1" noChangeArrowheads="1"/>
          </p:cNvPicPr>
          <p:nvPr/>
        </p:nvPicPr>
        <p:blipFill>
          <a:blip r:embed="rId3">
            <a:clrChange>
              <a:clrFrom>
                <a:srgbClr val="1B2235"/>
              </a:clrFrom>
              <a:clrTo>
                <a:srgbClr val="1B2235">
                  <a:alpha val="0"/>
                </a:srgbClr>
              </a:clrTo>
            </a:clrChange>
            <a:lum bright="12000" contrast="12000"/>
            <a:grayscl/>
            <a:biLevel thresh="50000"/>
          </a:blip>
          <a:srcRect t="39723"/>
          <a:stretch>
            <a:fillRect/>
          </a:stretch>
        </p:blipFill>
        <p:spPr bwMode="auto">
          <a:xfrm>
            <a:off x="0" y="3740150"/>
            <a:ext cx="9906000" cy="3117850"/>
          </a:xfrm>
          <a:prstGeom prst="rect">
            <a:avLst/>
          </a:prstGeom>
          <a:noFill/>
          <a:ln w="9525">
            <a:noFill/>
            <a:miter lim="800000"/>
            <a:headEnd/>
            <a:tailEnd/>
          </a:ln>
        </p:spPr>
      </p:pic>
      <p:pic>
        <p:nvPicPr>
          <p:cNvPr id="28677" name="Picture 22" descr="公路總局得獎作品(林東慶-關渡夕照)"/>
          <p:cNvPicPr>
            <a:picLocks noChangeAspect="1" noChangeArrowheads="1"/>
          </p:cNvPicPr>
          <p:nvPr/>
        </p:nvPicPr>
        <p:blipFill>
          <a:blip r:embed="rId4">
            <a:lum bright="-6000" contrast="6000"/>
          </a:blip>
          <a:srcRect/>
          <a:stretch>
            <a:fillRect/>
          </a:stretch>
        </p:blipFill>
        <p:spPr bwMode="auto">
          <a:xfrm>
            <a:off x="2698750" y="682625"/>
            <a:ext cx="1511300" cy="1006475"/>
          </a:xfrm>
          <a:prstGeom prst="rect">
            <a:avLst/>
          </a:prstGeom>
          <a:noFill/>
          <a:ln w="9525">
            <a:noFill/>
            <a:miter lim="800000"/>
            <a:headEnd/>
            <a:tailEnd/>
          </a:ln>
        </p:spPr>
      </p:pic>
      <p:pic>
        <p:nvPicPr>
          <p:cNvPr id="28678" name="Picture 13" descr="銀獎-1"/>
          <p:cNvPicPr>
            <a:picLocks noChangeAspect="1" noChangeArrowheads="1"/>
          </p:cNvPicPr>
          <p:nvPr/>
        </p:nvPicPr>
        <p:blipFill>
          <a:blip r:embed="rId5">
            <a:lum contrast="18000"/>
          </a:blip>
          <a:srcRect r="1642"/>
          <a:stretch>
            <a:fillRect/>
          </a:stretch>
        </p:blipFill>
        <p:spPr bwMode="auto">
          <a:xfrm>
            <a:off x="2703513" y="1755775"/>
            <a:ext cx="2033587" cy="1533525"/>
          </a:xfrm>
          <a:prstGeom prst="rect">
            <a:avLst/>
          </a:prstGeom>
          <a:noFill/>
          <a:ln w="9525">
            <a:noFill/>
            <a:miter lim="800000"/>
            <a:headEnd/>
            <a:tailEnd/>
          </a:ln>
        </p:spPr>
      </p:pic>
      <p:sp>
        <p:nvSpPr>
          <p:cNvPr id="28679" name="Text Box 27"/>
          <p:cNvSpPr txBox="1">
            <a:spLocks noChangeArrowheads="1"/>
          </p:cNvSpPr>
          <p:nvPr/>
        </p:nvSpPr>
        <p:spPr bwMode="auto">
          <a:xfrm>
            <a:off x="5194300" y="1798638"/>
            <a:ext cx="3246438" cy="641350"/>
          </a:xfrm>
          <a:prstGeom prst="rect">
            <a:avLst/>
          </a:prstGeom>
          <a:noFill/>
          <a:ln w="12700">
            <a:noFill/>
            <a:miter lim="800000"/>
            <a:headEnd/>
            <a:tailEnd/>
          </a:ln>
        </p:spPr>
        <p:txBody>
          <a:bodyPr>
            <a:spAutoFit/>
          </a:bodyPr>
          <a:lstStyle/>
          <a:p>
            <a:pPr algn="l"/>
            <a:r>
              <a:rPr lang="en-US" altLang="zh-TW" sz="3600" b="1" dirty="0">
                <a:solidFill>
                  <a:srgbClr val="003366"/>
                </a:solidFill>
                <a:latin typeface="Calibri" pitchFamily="34" charset="0"/>
                <a:ea typeface="新細明體" pitchFamily="18" charset="-120"/>
                <a:cs typeface="Calibri" pitchFamily="34" charset="0"/>
              </a:rPr>
              <a:t>Thank you !</a:t>
            </a:r>
          </a:p>
        </p:txBody>
      </p:sp>
      <p:pic>
        <p:nvPicPr>
          <p:cNvPr id="28680" name="Picture 33" descr="日月潭纜車"/>
          <p:cNvPicPr>
            <a:picLocks noChangeAspect="1" noChangeArrowheads="1"/>
          </p:cNvPicPr>
          <p:nvPr/>
        </p:nvPicPr>
        <p:blipFill>
          <a:blip r:embed="rId6">
            <a:lum bright="-6000"/>
          </a:blip>
          <a:srcRect/>
          <a:stretch>
            <a:fillRect/>
          </a:stretch>
        </p:blipFill>
        <p:spPr bwMode="auto">
          <a:xfrm>
            <a:off x="0" y="682625"/>
            <a:ext cx="2603500" cy="1743075"/>
          </a:xfrm>
          <a:prstGeom prst="rect">
            <a:avLst/>
          </a:prstGeom>
          <a:noFill/>
          <a:ln w="9525">
            <a:noFill/>
            <a:miter lim="800000"/>
            <a:headEnd/>
            <a:tailEnd/>
          </a:ln>
        </p:spPr>
      </p:pic>
      <p:pic>
        <p:nvPicPr>
          <p:cNvPr id="28681" name="Picture 36" descr="公路總局得獎作品-洪重福-南雅明隧道"/>
          <p:cNvPicPr>
            <a:picLocks noChangeAspect="1" noChangeArrowheads="1"/>
          </p:cNvPicPr>
          <p:nvPr/>
        </p:nvPicPr>
        <p:blipFill>
          <a:blip r:embed="rId7"/>
          <a:srcRect/>
          <a:stretch>
            <a:fillRect/>
          </a:stretch>
        </p:blipFill>
        <p:spPr bwMode="auto">
          <a:xfrm>
            <a:off x="817563" y="2525713"/>
            <a:ext cx="1768475" cy="11842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4"/>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6147" name="Rectangle 20"/>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6148" name="Rectangle 3"/>
          <p:cNvSpPr>
            <a:spLocks noChangeArrowheads="1"/>
          </p:cNvSpPr>
          <p:nvPr/>
        </p:nvSpPr>
        <p:spPr bwMode="auto">
          <a:xfrm>
            <a:off x="320675" y="2036763"/>
            <a:ext cx="5340350" cy="4371069"/>
          </a:xfrm>
          <a:prstGeom prst="rect">
            <a:avLst/>
          </a:prstGeom>
          <a:noFill/>
          <a:ln w="9525">
            <a:noFill/>
            <a:miter lim="800000"/>
            <a:headEnd/>
            <a:tailEnd/>
          </a:ln>
        </p:spPr>
        <p:txBody>
          <a:bodyPr lIns="92075" tIns="46038" rIns="92075" bIns="46038">
            <a:spAutoFit/>
          </a:bodyPr>
          <a:lstStyle/>
          <a:p>
            <a:pPr marL="285750" indent="-285750" algn="l" eaLnBrk="1" hangingPunct="1">
              <a:spcBef>
                <a:spcPct val="20000"/>
              </a:spcBef>
              <a:buFont typeface="Wingdings" pitchFamily="2" charset="2"/>
              <a:buChar char="Ø"/>
            </a:pPr>
            <a:r>
              <a:rPr lang="zh-TW" altLang="en-US" sz="2600" b="1" dirty="0">
                <a:solidFill>
                  <a:srgbClr val="003366"/>
                </a:solidFill>
                <a:latin typeface="Calibri" pitchFamily="34" charset="0"/>
              </a:rPr>
              <a:t>行政院公共工程委員會為行政院所屬機關，與部同級。</a:t>
            </a:r>
            <a:endParaRPr lang="en-US" altLang="zh-TW" sz="2600" b="1" dirty="0">
              <a:solidFill>
                <a:srgbClr val="003366"/>
              </a:solidFill>
              <a:latin typeface="Calibri" pitchFamily="34" charset="0"/>
            </a:endParaRPr>
          </a:p>
          <a:p>
            <a:pPr marL="285750" indent="-285750" algn="l" eaLnBrk="1" hangingPunct="1">
              <a:spcBef>
                <a:spcPct val="20000"/>
              </a:spcBef>
              <a:buFont typeface="Wingdings" pitchFamily="2" charset="2"/>
              <a:buChar char="Ø"/>
            </a:pPr>
            <a:r>
              <a:rPr lang="en-US" altLang="zh-TW" b="1" dirty="0">
                <a:solidFill>
                  <a:schemeClr val="tx2"/>
                </a:solidFill>
                <a:latin typeface="Calibri" pitchFamily="34" charset="0"/>
              </a:rPr>
              <a:t>PCC is an entity equal to a ministry under the cabinet.</a:t>
            </a:r>
            <a:endParaRPr lang="en-US" altLang="zh-TW" b="1" dirty="0">
              <a:solidFill>
                <a:srgbClr val="003366"/>
              </a:solidFill>
              <a:latin typeface="Calibri" pitchFamily="34" charset="0"/>
            </a:endParaRPr>
          </a:p>
          <a:p>
            <a:pPr marL="285750" indent="-285750" algn="l" eaLnBrk="1" hangingPunct="1">
              <a:spcBef>
                <a:spcPct val="20000"/>
              </a:spcBef>
              <a:buFont typeface="Wingdings" pitchFamily="2" charset="2"/>
              <a:buChar char="Ø"/>
            </a:pPr>
            <a:r>
              <a:rPr lang="zh-TW" altLang="en-US" sz="2600" b="1" dirty="0">
                <a:solidFill>
                  <a:srgbClr val="003366"/>
                </a:solidFill>
                <a:latin typeface="Calibri" pitchFamily="34" charset="0"/>
              </a:rPr>
              <a:t>行政院公共工程委員會統籌全國公共工程之規劃、審議、協調及督導。</a:t>
            </a:r>
            <a:r>
              <a:rPr lang="zh-TW" altLang="en-US" sz="2800" b="1" dirty="0">
                <a:solidFill>
                  <a:schemeClr val="tx2"/>
                </a:solidFill>
                <a:latin typeface="標楷體" pitchFamily="65" charset="-120"/>
              </a:rPr>
              <a:t> </a:t>
            </a:r>
          </a:p>
          <a:p>
            <a:pPr marL="285750" indent="-285750" algn="l" eaLnBrk="1" hangingPunct="1">
              <a:spcBef>
                <a:spcPct val="20000"/>
              </a:spcBef>
              <a:buFont typeface="Wingdings" pitchFamily="2" charset="2"/>
              <a:buChar char="Ø"/>
            </a:pPr>
            <a:r>
              <a:rPr lang="en-US" altLang="zh-TW" b="1" dirty="0">
                <a:solidFill>
                  <a:schemeClr val="tx2"/>
                </a:solidFill>
                <a:latin typeface="Calibri" pitchFamily="34" charset="0"/>
              </a:rPr>
              <a:t>PCC takes the responsibilities of  planning, reviewing, coordination, and supervision for public construction projects</a:t>
            </a:r>
            <a:r>
              <a:rPr lang="zh-TW" altLang="en-US" b="1" dirty="0">
                <a:solidFill>
                  <a:schemeClr val="tx2"/>
                </a:solidFill>
                <a:latin typeface="Calibri" pitchFamily="34" charset="0"/>
              </a:rPr>
              <a:t> </a:t>
            </a:r>
            <a:r>
              <a:rPr lang="en-US" altLang="zh-TW" b="1" dirty="0">
                <a:solidFill>
                  <a:schemeClr val="tx2"/>
                </a:solidFill>
                <a:latin typeface="Calibri" pitchFamily="34" charset="0"/>
              </a:rPr>
              <a:t>as a whole in Taiwan</a:t>
            </a:r>
            <a:r>
              <a:rPr lang="en-US" altLang="zh-TW" b="1" dirty="0" smtClean="0">
                <a:solidFill>
                  <a:schemeClr val="tx2"/>
                </a:solidFill>
                <a:latin typeface="Calibri" pitchFamily="34" charset="0"/>
              </a:rPr>
              <a:t>.</a:t>
            </a:r>
          </a:p>
        </p:txBody>
      </p:sp>
      <p:sp>
        <p:nvSpPr>
          <p:cNvPr id="6149" name="Text Box 15"/>
          <p:cNvSpPr txBox="1">
            <a:spLocks noChangeArrowheads="1"/>
          </p:cNvSpPr>
          <p:nvPr/>
        </p:nvSpPr>
        <p:spPr bwMode="auto">
          <a:xfrm>
            <a:off x="342900" y="571500"/>
            <a:ext cx="6380163"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a:t>
            </a:r>
            <a:r>
              <a:rPr lang="zh-TW" altLang="en-US" sz="3200" b="1" dirty="0">
                <a:solidFill>
                  <a:srgbClr val="003366"/>
                </a:solidFill>
                <a:latin typeface="標楷體" pitchFamily="65" charset="-120"/>
              </a:rPr>
              <a:t>本會</a:t>
            </a:r>
            <a:r>
              <a:rPr lang="zh-TW" altLang="en-US" sz="3200" b="1" dirty="0" smtClean="0">
                <a:solidFill>
                  <a:srgbClr val="003366"/>
                </a:solidFill>
                <a:latin typeface="標楷體" pitchFamily="65" charset="-120"/>
              </a:rPr>
              <a:t>簡介 </a:t>
            </a:r>
            <a:r>
              <a:rPr lang="en-US" altLang="zh-TW" sz="3200" b="1" dirty="0" smtClean="0">
                <a:solidFill>
                  <a:srgbClr val="003366"/>
                </a:solidFill>
                <a:latin typeface="標楷體" pitchFamily="65" charset="-120"/>
              </a:rPr>
              <a:t>/ </a:t>
            </a:r>
            <a:r>
              <a:rPr lang="en-US" altLang="zh-TW" sz="3200" b="1" dirty="0" smtClean="0">
                <a:solidFill>
                  <a:srgbClr val="003366"/>
                </a:solidFill>
                <a:latin typeface="Calibri" pitchFamily="34" charset="0"/>
                <a:ea typeface="SimSun" pitchFamily="2" charset="-122"/>
              </a:rPr>
              <a:t>PCC </a:t>
            </a:r>
            <a:r>
              <a:rPr lang="en-US" altLang="zh-TW" sz="3200" b="1" dirty="0">
                <a:solidFill>
                  <a:srgbClr val="003366"/>
                </a:solidFill>
                <a:latin typeface="Calibri" pitchFamily="34" charset="0"/>
                <a:ea typeface="SimSun" pitchFamily="2" charset="-122"/>
              </a:rPr>
              <a:t>Overview</a:t>
            </a:r>
            <a:endParaRPr lang="zh-TW" altLang="en-US" sz="3200" b="1" dirty="0">
              <a:solidFill>
                <a:srgbClr val="003366"/>
              </a:solidFill>
              <a:latin typeface="Calibri" pitchFamily="34" charset="0"/>
              <a:ea typeface="SimSun" pitchFamily="2" charset="-122"/>
            </a:endParaRPr>
          </a:p>
        </p:txBody>
      </p:sp>
      <p:sp>
        <p:nvSpPr>
          <p:cNvPr id="6150" name="Rectangle 22"/>
          <p:cNvSpPr>
            <a:spLocks noChangeArrowheads="1"/>
          </p:cNvSpPr>
          <p:nvPr/>
        </p:nvSpPr>
        <p:spPr bwMode="auto">
          <a:xfrm>
            <a:off x="142875" y="1308100"/>
            <a:ext cx="4256088"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6151" name="Rectangle 23"/>
          <p:cNvSpPr>
            <a:spLocks noChangeArrowheads="1"/>
          </p:cNvSpPr>
          <p:nvPr/>
        </p:nvSpPr>
        <p:spPr bwMode="auto">
          <a:xfrm>
            <a:off x="258763" y="1366838"/>
            <a:ext cx="3632200" cy="519112"/>
          </a:xfrm>
          <a:prstGeom prst="rect">
            <a:avLst/>
          </a:prstGeom>
          <a:noFill/>
          <a:ln w="12700">
            <a:noFill/>
            <a:miter lim="800000"/>
            <a:headEnd/>
            <a:tailEnd/>
          </a:ln>
        </p:spPr>
        <p:txBody>
          <a:bodyPr wrap="none">
            <a:spAutoFit/>
          </a:bodyPr>
          <a:lstStyle/>
          <a:p>
            <a:pPr algn="l"/>
            <a:r>
              <a:rPr lang="en-US" altLang="zh-TW" sz="2800" b="1" dirty="0" err="1">
                <a:solidFill>
                  <a:schemeClr val="bg1"/>
                </a:solidFill>
                <a:latin typeface="Calibri" pitchFamily="34" charset="0"/>
              </a:rPr>
              <a:t>i</a:t>
            </a:r>
            <a:r>
              <a:rPr lang="en-US" altLang="zh-TW" sz="2800" b="1" dirty="0">
                <a:solidFill>
                  <a:schemeClr val="bg1"/>
                </a:solidFill>
                <a:latin typeface="Calibri" pitchFamily="34" charset="0"/>
              </a:rPr>
              <a:t>. </a:t>
            </a:r>
            <a:r>
              <a:rPr lang="zh-TW" altLang="en-US" sz="2800" b="1" dirty="0">
                <a:solidFill>
                  <a:schemeClr val="bg1"/>
                </a:solidFill>
                <a:latin typeface="Calibri" pitchFamily="34" charset="0"/>
              </a:rPr>
              <a:t>關於本會 </a:t>
            </a:r>
            <a:r>
              <a:rPr lang="en-US" altLang="zh-TW" sz="2800" b="1" dirty="0">
                <a:solidFill>
                  <a:schemeClr val="bg1"/>
                </a:solidFill>
                <a:latin typeface="Calibri" pitchFamily="34" charset="0"/>
              </a:rPr>
              <a:t>/ </a:t>
            </a:r>
            <a:r>
              <a:rPr lang="en-US" altLang="zh-TW" sz="2600" b="1" dirty="0">
                <a:solidFill>
                  <a:schemeClr val="bg1"/>
                </a:solidFill>
                <a:latin typeface="Calibri" pitchFamily="34" charset="0"/>
              </a:rPr>
              <a:t>About PCC</a:t>
            </a:r>
            <a:endParaRPr lang="zh-TW" altLang="en-US" sz="2600" b="1" dirty="0">
              <a:solidFill>
                <a:schemeClr val="bg1"/>
              </a:solidFill>
              <a:latin typeface="Calibri" pitchFamily="34" charset="0"/>
            </a:endParaRPr>
          </a:p>
        </p:txBody>
      </p:sp>
      <p:pic>
        <p:nvPicPr>
          <p:cNvPr id="6152" name="Picture 25"/>
          <p:cNvPicPr>
            <a:picLocks noChangeAspect="1" noChangeArrowheads="1"/>
          </p:cNvPicPr>
          <p:nvPr/>
        </p:nvPicPr>
        <p:blipFill>
          <a:blip r:embed="rId3"/>
          <a:srcRect l="9033" t="14987" r="11244" b="21896"/>
          <a:stretch>
            <a:fillRect/>
          </a:stretch>
        </p:blipFill>
        <p:spPr bwMode="auto">
          <a:xfrm>
            <a:off x="5722938" y="1714500"/>
            <a:ext cx="3621087" cy="2333625"/>
          </a:xfrm>
          <a:prstGeom prst="rect">
            <a:avLst/>
          </a:prstGeom>
          <a:noFill/>
          <a:ln w="12700">
            <a:solidFill>
              <a:srgbClr val="808080"/>
            </a:solidFill>
            <a:miter lim="800000"/>
            <a:headEnd/>
            <a:tailEnd/>
          </a:ln>
        </p:spPr>
      </p:pic>
      <p:pic>
        <p:nvPicPr>
          <p:cNvPr id="6153" name="Picture 26"/>
          <p:cNvPicPr>
            <a:picLocks noChangeAspect="1" noChangeArrowheads="1"/>
          </p:cNvPicPr>
          <p:nvPr/>
        </p:nvPicPr>
        <p:blipFill>
          <a:blip r:embed="rId4"/>
          <a:srcRect l="8818" t="14723" r="11276" b="25407"/>
          <a:stretch>
            <a:fillRect/>
          </a:stretch>
        </p:blipFill>
        <p:spPr bwMode="auto">
          <a:xfrm>
            <a:off x="5702300" y="4133850"/>
            <a:ext cx="3627438" cy="2211388"/>
          </a:xfrm>
          <a:prstGeom prst="rect">
            <a:avLst/>
          </a:prstGeom>
          <a:noFill/>
          <a:ln w="12700">
            <a:solidFill>
              <a:srgbClr val="808080"/>
            </a:solid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7171" name="Text Box 4"/>
          <p:cNvSpPr txBox="1">
            <a:spLocks noChangeArrowheads="1"/>
          </p:cNvSpPr>
          <p:nvPr/>
        </p:nvSpPr>
        <p:spPr bwMode="auto">
          <a:xfrm>
            <a:off x="342900" y="571500"/>
            <a:ext cx="6380163" cy="641350"/>
          </a:xfrm>
          <a:prstGeom prst="rect">
            <a:avLst/>
          </a:prstGeom>
          <a:noFill/>
          <a:ln w="9525">
            <a:noFill/>
            <a:miter lim="800000"/>
            <a:headEnd/>
            <a:tailEnd/>
          </a:ln>
        </p:spPr>
        <p:txBody>
          <a:bodyPr>
            <a:spAutoFit/>
          </a:bodyPr>
          <a:lstStyle/>
          <a:p>
            <a:pPr algn="l"/>
            <a:r>
              <a:rPr lang="en-US" altLang="zh-TW" sz="3600" b="1">
                <a:solidFill>
                  <a:srgbClr val="003366"/>
                </a:solidFill>
                <a:latin typeface="Calibri" pitchFamily="34" charset="0"/>
                <a:ea typeface="SimSun" pitchFamily="2" charset="-122"/>
              </a:rPr>
              <a:t>I.</a:t>
            </a:r>
            <a:r>
              <a:rPr lang="zh-TW" altLang="en-US" sz="3600" b="1">
                <a:solidFill>
                  <a:srgbClr val="003366"/>
                </a:solidFill>
                <a:latin typeface="標楷體" pitchFamily="65" charset="-120"/>
              </a:rPr>
              <a:t>本會簡介</a:t>
            </a:r>
            <a:r>
              <a:rPr lang="en-US" altLang="zh-TW" sz="3600" b="1">
                <a:solidFill>
                  <a:srgbClr val="003366"/>
                </a:solidFill>
                <a:latin typeface="標楷體" pitchFamily="65" charset="-120"/>
              </a:rPr>
              <a:t>/</a:t>
            </a:r>
            <a:r>
              <a:rPr lang="en-US" altLang="zh-TW" sz="3200" b="1">
                <a:solidFill>
                  <a:srgbClr val="003366"/>
                </a:solidFill>
                <a:latin typeface="Calibri" pitchFamily="34" charset="0"/>
                <a:ea typeface="SimSun" pitchFamily="2" charset="-122"/>
              </a:rPr>
              <a:t>PCC Overview</a:t>
            </a:r>
            <a:endParaRPr lang="zh-TW" altLang="en-US" sz="3200" b="1">
              <a:solidFill>
                <a:srgbClr val="003366"/>
              </a:solidFill>
              <a:latin typeface="Calibri" pitchFamily="34" charset="0"/>
              <a:ea typeface="SimSun" pitchFamily="2" charset="-122"/>
            </a:endParaRPr>
          </a:p>
        </p:txBody>
      </p:sp>
      <p:sp>
        <p:nvSpPr>
          <p:cNvPr id="7172" name="AutoShape 5"/>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7173" name="Rectangle 6"/>
          <p:cNvSpPr>
            <a:spLocks noChangeArrowheads="1"/>
          </p:cNvSpPr>
          <p:nvPr/>
        </p:nvSpPr>
        <p:spPr bwMode="auto">
          <a:xfrm>
            <a:off x="142875" y="1308100"/>
            <a:ext cx="4129088"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7174" name="Rectangle 7"/>
          <p:cNvSpPr>
            <a:spLocks noChangeArrowheads="1"/>
          </p:cNvSpPr>
          <p:nvPr/>
        </p:nvSpPr>
        <p:spPr bwMode="auto">
          <a:xfrm>
            <a:off x="203200" y="1366838"/>
            <a:ext cx="4749800" cy="519112"/>
          </a:xfrm>
          <a:prstGeom prst="rect">
            <a:avLst/>
          </a:prstGeom>
          <a:noFill/>
          <a:ln w="12700">
            <a:noFill/>
            <a:miter lim="800000"/>
            <a:headEnd/>
            <a:tailEnd/>
          </a:ln>
        </p:spPr>
        <p:txBody>
          <a:bodyPr>
            <a:spAutoFit/>
          </a:bodyPr>
          <a:lstStyle/>
          <a:p>
            <a:pPr algn="l"/>
            <a:r>
              <a:rPr lang="en-US" altLang="zh-TW" sz="2800" b="1">
                <a:solidFill>
                  <a:schemeClr val="bg1"/>
                </a:solidFill>
                <a:latin typeface="Calibri" pitchFamily="34" charset="0"/>
              </a:rPr>
              <a:t>ii. </a:t>
            </a:r>
            <a:r>
              <a:rPr lang="zh-TW" altLang="en-US" sz="2800" b="1">
                <a:solidFill>
                  <a:schemeClr val="bg1"/>
                </a:solidFill>
                <a:latin typeface="Calibri" pitchFamily="34" charset="0"/>
              </a:rPr>
              <a:t>組織架構 </a:t>
            </a:r>
            <a:r>
              <a:rPr lang="en-US" altLang="zh-TW" sz="2800" b="1">
                <a:solidFill>
                  <a:schemeClr val="bg1"/>
                </a:solidFill>
                <a:latin typeface="Calibri" pitchFamily="34" charset="0"/>
              </a:rPr>
              <a:t>/ </a:t>
            </a:r>
            <a:r>
              <a:rPr lang="en-US" altLang="zh-TW" sz="2600" b="1">
                <a:solidFill>
                  <a:schemeClr val="bg1"/>
                </a:solidFill>
                <a:latin typeface="Calibri" pitchFamily="34" charset="0"/>
              </a:rPr>
              <a:t>Organization</a:t>
            </a:r>
            <a:r>
              <a:rPr lang="en-US" altLang="zh-TW"/>
              <a:t> </a:t>
            </a:r>
            <a:endParaRPr lang="zh-TW" altLang="en-US"/>
          </a:p>
        </p:txBody>
      </p:sp>
      <p:sp>
        <p:nvSpPr>
          <p:cNvPr id="144405" name="Text Box 21"/>
          <p:cNvSpPr txBox="1">
            <a:spLocks noChangeArrowheads="1"/>
          </p:cNvSpPr>
          <p:nvPr/>
        </p:nvSpPr>
        <p:spPr bwMode="auto">
          <a:xfrm>
            <a:off x="406400" y="3052763"/>
            <a:ext cx="1717675" cy="708025"/>
          </a:xfrm>
          <a:prstGeom prst="rect">
            <a:avLst/>
          </a:prstGeom>
          <a:solidFill>
            <a:srgbClr val="FF7C8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7C80"/>
            </a:extrusionClr>
          </a:sp3d>
        </p:spPr>
        <p:txBody>
          <a:bodyPr>
            <a:spAutoFit/>
            <a:flatTx/>
          </a:bodyPr>
          <a:lstStyle/>
          <a:p>
            <a:pPr>
              <a:lnSpc>
                <a:spcPct val="85000"/>
              </a:lnSpc>
              <a:spcBef>
                <a:spcPct val="0"/>
              </a:spcBef>
            </a:pPr>
            <a:r>
              <a:rPr kumimoji="0" lang="zh-TW" altLang="en-US" sz="2400" b="1">
                <a:solidFill>
                  <a:schemeClr val="bg1"/>
                </a:solidFill>
              </a:rPr>
              <a:t>主任委員</a:t>
            </a:r>
          </a:p>
          <a:p>
            <a:pPr>
              <a:spcBef>
                <a:spcPct val="0"/>
              </a:spcBef>
            </a:pPr>
            <a:r>
              <a:rPr kumimoji="0" lang="en-US" altLang="zh-TW" sz="2000" b="1">
                <a:solidFill>
                  <a:schemeClr val="bg1"/>
                </a:solidFill>
                <a:latin typeface="Calibri" pitchFamily="34" charset="0"/>
              </a:rPr>
              <a:t>Minister</a:t>
            </a:r>
            <a:endParaRPr lang="en-US" altLang="zh-TW" sz="2000" b="1">
              <a:solidFill>
                <a:schemeClr val="bg1"/>
              </a:solidFill>
              <a:latin typeface="Calibri" pitchFamily="34" charset="0"/>
            </a:endParaRPr>
          </a:p>
        </p:txBody>
      </p:sp>
      <p:sp>
        <p:nvSpPr>
          <p:cNvPr id="144406" name="Text Box 22"/>
          <p:cNvSpPr txBox="1">
            <a:spLocks noChangeArrowheads="1"/>
          </p:cNvSpPr>
          <p:nvPr/>
        </p:nvSpPr>
        <p:spPr bwMode="auto">
          <a:xfrm>
            <a:off x="2614613" y="3067050"/>
            <a:ext cx="1735137" cy="666750"/>
          </a:xfrm>
          <a:prstGeom prst="rect">
            <a:avLst/>
          </a:prstGeom>
          <a:solidFill>
            <a:srgbClr val="FFAFB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AFB1"/>
            </a:extrusionClr>
          </a:sp3d>
        </p:spPr>
        <p:txBody>
          <a:bodyPr wrap="none">
            <a:spAutoFit/>
            <a:flatTx/>
          </a:bodyPr>
          <a:lstStyle/>
          <a:p>
            <a:r>
              <a:rPr kumimoji="0" lang="zh-TW" altLang="en-US" b="1">
                <a:solidFill>
                  <a:schemeClr val="bg1"/>
                </a:solidFill>
              </a:rPr>
              <a:t>副主任委員</a:t>
            </a:r>
          </a:p>
          <a:p>
            <a:pPr>
              <a:lnSpc>
                <a:spcPct val="85000"/>
              </a:lnSpc>
              <a:spcBef>
                <a:spcPct val="0"/>
              </a:spcBef>
            </a:pPr>
            <a:r>
              <a:rPr kumimoji="0" lang="en-US" altLang="zh-TW" sz="1800" b="1">
                <a:solidFill>
                  <a:schemeClr val="bg1"/>
                </a:solidFill>
                <a:latin typeface="Calibri" pitchFamily="34" charset="0"/>
              </a:rPr>
              <a:t>Deputy Minister</a:t>
            </a:r>
          </a:p>
        </p:txBody>
      </p:sp>
      <p:sp>
        <p:nvSpPr>
          <p:cNvPr id="144407" name="Text Box 23"/>
          <p:cNvSpPr txBox="1">
            <a:spLocks noChangeArrowheads="1"/>
          </p:cNvSpPr>
          <p:nvPr/>
        </p:nvSpPr>
        <p:spPr bwMode="auto">
          <a:xfrm>
            <a:off x="1550988" y="4143375"/>
            <a:ext cx="1697037" cy="865188"/>
          </a:xfrm>
          <a:prstGeom prst="rect">
            <a:avLst/>
          </a:prstGeom>
          <a:solidFill>
            <a:srgbClr val="2D527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2D527F"/>
            </a:extrusionClr>
          </a:sp3d>
        </p:spPr>
        <p:txBody>
          <a:bodyPr>
            <a:spAutoFit/>
            <a:flatTx/>
          </a:bodyPr>
          <a:lstStyle/>
          <a:p>
            <a:r>
              <a:rPr kumimoji="0" lang="zh-TW" altLang="af-ZA" b="1" dirty="0">
                <a:solidFill>
                  <a:schemeClr val="bg1"/>
                </a:solidFill>
              </a:rPr>
              <a:t>委員會議</a:t>
            </a:r>
          </a:p>
          <a:p>
            <a:pPr>
              <a:lnSpc>
                <a:spcPct val="80000"/>
              </a:lnSpc>
              <a:spcBef>
                <a:spcPct val="0"/>
              </a:spcBef>
            </a:pPr>
            <a:r>
              <a:rPr kumimoji="0" lang="af-ZA" altLang="zh-TW" sz="1800" b="1" dirty="0">
                <a:solidFill>
                  <a:schemeClr val="bg1"/>
                </a:solidFill>
                <a:latin typeface="Calibri" pitchFamily="34" charset="0"/>
              </a:rPr>
              <a:t>Board of Commissioners</a:t>
            </a:r>
            <a:endParaRPr lang="en-US" altLang="zh-TW" sz="1800" b="1" dirty="0">
              <a:solidFill>
                <a:schemeClr val="bg1"/>
              </a:solidFill>
              <a:latin typeface="Calibri" pitchFamily="34" charset="0"/>
            </a:endParaRPr>
          </a:p>
        </p:txBody>
      </p:sp>
      <p:sp>
        <p:nvSpPr>
          <p:cNvPr id="144408" name="Text Box 24"/>
          <p:cNvSpPr txBox="1">
            <a:spLocks noChangeArrowheads="1"/>
          </p:cNvSpPr>
          <p:nvPr/>
        </p:nvSpPr>
        <p:spPr bwMode="auto">
          <a:xfrm>
            <a:off x="3680650" y="4138694"/>
            <a:ext cx="1722623" cy="666336"/>
          </a:xfrm>
          <a:prstGeom prst="rect">
            <a:avLst/>
          </a:prstGeom>
          <a:solidFill>
            <a:srgbClr val="E2B6A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E2B6A8"/>
            </a:extrusionClr>
          </a:sp3d>
        </p:spPr>
        <p:txBody>
          <a:bodyPr wrap="square">
            <a:spAutoFit/>
            <a:flatTx/>
          </a:bodyPr>
          <a:lstStyle/>
          <a:p>
            <a:r>
              <a:rPr kumimoji="0" lang="zh-TW" altLang="en-US" b="1" dirty="0">
                <a:solidFill>
                  <a:schemeClr val="bg1"/>
                </a:solidFill>
              </a:rPr>
              <a:t>主任秘書</a:t>
            </a:r>
          </a:p>
          <a:p>
            <a:pPr>
              <a:lnSpc>
                <a:spcPct val="85000"/>
              </a:lnSpc>
              <a:spcBef>
                <a:spcPct val="0"/>
              </a:spcBef>
            </a:pPr>
            <a:r>
              <a:rPr kumimoji="0" lang="en-US" altLang="zh-TW" sz="1800" b="1" dirty="0">
                <a:solidFill>
                  <a:schemeClr val="bg1"/>
                </a:solidFill>
                <a:latin typeface="Calibri" pitchFamily="34" charset="0"/>
              </a:rPr>
              <a:t>Chief Secretary</a:t>
            </a:r>
            <a:endParaRPr lang="en-US" altLang="zh-TW" sz="1800" b="1" dirty="0">
              <a:solidFill>
                <a:schemeClr val="bg1"/>
              </a:solidFill>
              <a:latin typeface="Calibri" pitchFamily="34" charset="0"/>
            </a:endParaRPr>
          </a:p>
        </p:txBody>
      </p:sp>
      <p:sp>
        <p:nvSpPr>
          <p:cNvPr id="144409" name="Line 25"/>
          <p:cNvSpPr>
            <a:spLocks noChangeShapeType="1"/>
          </p:cNvSpPr>
          <p:nvPr/>
        </p:nvSpPr>
        <p:spPr bwMode="auto">
          <a:xfrm>
            <a:off x="2149475" y="3328988"/>
            <a:ext cx="471488" cy="1587"/>
          </a:xfrm>
          <a:prstGeom prst="line">
            <a:avLst/>
          </a:prstGeom>
          <a:noFill/>
          <a:ln w="88900">
            <a:solidFill>
              <a:srgbClr val="003366"/>
            </a:solidFill>
            <a:round/>
            <a:headEnd/>
            <a:tailEnd/>
          </a:ln>
        </p:spPr>
        <p:txBody>
          <a:bodyPr>
            <a:spAutoFit/>
          </a:bodyPr>
          <a:lstStyle/>
          <a:p>
            <a:endParaRPr lang="zh-TW" altLang="en-US"/>
          </a:p>
        </p:txBody>
      </p:sp>
      <p:sp>
        <p:nvSpPr>
          <p:cNvPr id="144410" name="Line 26"/>
          <p:cNvSpPr>
            <a:spLocks noChangeShapeType="1"/>
          </p:cNvSpPr>
          <p:nvPr/>
        </p:nvSpPr>
        <p:spPr bwMode="auto">
          <a:xfrm flipH="1">
            <a:off x="2422567" y="3343275"/>
            <a:ext cx="7133" cy="706211"/>
          </a:xfrm>
          <a:prstGeom prst="line">
            <a:avLst/>
          </a:prstGeom>
          <a:noFill/>
          <a:ln w="57150">
            <a:solidFill>
              <a:srgbClr val="003366"/>
            </a:solidFill>
            <a:round/>
            <a:headEnd/>
            <a:tailEnd/>
          </a:ln>
        </p:spPr>
        <p:txBody>
          <a:bodyPr wrap="square">
            <a:spAutoFit/>
          </a:bodyPr>
          <a:lstStyle/>
          <a:p>
            <a:endParaRPr lang="zh-TW" altLang="en-US"/>
          </a:p>
        </p:txBody>
      </p:sp>
      <p:sp>
        <p:nvSpPr>
          <p:cNvPr id="144411" name="Line 27"/>
          <p:cNvSpPr>
            <a:spLocks noChangeShapeType="1"/>
          </p:cNvSpPr>
          <p:nvPr/>
        </p:nvSpPr>
        <p:spPr bwMode="auto">
          <a:xfrm>
            <a:off x="4419600" y="3297238"/>
            <a:ext cx="1268682" cy="4102"/>
          </a:xfrm>
          <a:prstGeom prst="line">
            <a:avLst/>
          </a:prstGeom>
          <a:noFill/>
          <a:ln w="88900">
            <a:solidFill>
              <a:srgbClr val="003366"/>
            </a:solidFill>
            <a:round/>
            <a:headEnd/>
            <a:tailEnd/>
          </a:ln>
        </p:spPr>
        <p:txBody>
          <a:bodyPr wrap="square">
            <a:spAutoFit/>
          </a:bodyPr>
          <a:lstStyle/>
          <a:p>
            <a:endParaRPr lang="zh-TW" altLang="en-US"/>
          </a:p>
        </p:txBody>
      </p:sp>
      <p:sp>
        <p:nvSpPr>
          <p:cNvPr id="144425" name="Line 41"/>
          <p:cNvSpPr>
            <a:spLocks noChangeShapeType="1"/>
          </p:cNvSpPr>
          <p:nvPr/>
        </p:nvSpPr>
        <p:spPr bwMode="auto">
          <a:xfrm flipH="1">
            <a:off x="4668776" y="3286950"/>
            <a:ext cx="6350" cy="746125"/>
          </a:xfrm>
          <a:prstGeom prst="line">
            <a:avLst/>
          </a:prstGeom>
          <a:noFill/>
          <a:ln w="57150">
            <a:solidFill>
              <a:srgbClr val="003366"/>
            </a:solidFill>
            <a:round/>
            <a:headEnd/>
            <a:tailEnd/>
          </a:ln>
        </p:spPr>
        <p:txBody>
          <a:bodyPr>
            <a:spAutoFit/>
          </a:bodyPr>
          <a:lstStyle/>
          <a:p>
            <a:endParaRPr lang="zh-TW" altLang="en-US"/>
          </a:p>
        </p:txBody>
      </p:sp>
      <p:grpSp>
        <p:nvGrpSpPr>
          <p:cNvPr id="2" name="群組 42"/>
          <p:cNvGrpSpPr/>
          <p:nvPr/>
        </p:nvGrpSpPr>
        <p:grpSpPr>
          <a:xfrm>
            <a:off x="5669336" y="178130"/>
            <a:ext cx="3652795" cy="6590375"/>
            <a:chOff x="5669336" y="0"/>
            <a:chExt cx="3652795" cy="6768505"/>
          </a:xfrm>
        </p:grpSpPr>
        <p:sp>
          <p:nvSpPr>
            <p:cNvPr id="144392" name="Text Box 8"/>
            <p:cNvSpPr txBox="1">
              <a:spLocks noChangeArrowheads="1"/>
            </p:cNvSpPr>
            <p:nvPr/>
          </p:nvSpPr>
          <p:spPr bwMode="auto">
            <a:xfrm>
              <a:off x="6415874" y="0"/>
              <a:ext cx="2890658" cy="438022"/>
            </a:xfrm>
            <a:prstGeom prst="rect">
              <a:avLst/>
            </a:prstGeom>
            <a:solidFill>
              <a:srgbClr val="395F9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95F97"/>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企劃處</a:t>
              </a:r>
            </a:p>
            <a:p>
              <a:pPr eaLnBrk="1" hangingPunct="1">
                <a:lnSpc>
                  <a:spcPct val="85000"/>
                </a:lnSpc>
                <a:spcBef>
                  <a:spcPct val="0"/>
                </a:spcBef>
              </a:pPr>
              <a:r>
                <a:rPr lang="en-US" altLang="zh-TW" sz="1400" b="1" dirty="0">
                  <a:solidFill>
                    <a:schemeClr val="bg1"/>
                  </a:solidFill>
                  <a:latin typeface="Calibri" pitchFamily="34" charset="0"/>
                </a:rPr>
                <a:t>Department of Planning</a:t>
              </a:r>
            </a:p>
          </p:txBody>
        </p:sp>
        <p:sp>
          <p:nvSpPr>
            <p:cNvPr id="144393" name="Text Box 9"/>
            <p:cNvSpPr txBox="1">
              <a:spLocks noChangeArrowheads="1"/>
            </p:cNvSpPr>
            <p:nvPr/>
          </p:nvSpPr>
          <p:spPr bwMode="auto">
            <a:xfrm>
              <a:off x="6417039" y="531398"/>
              <a:ext cx="2877504" cy="438022"/>
            </a:xfrm>
            <a:prstGeom prst="rect">
              <a:avLst/>
            </a:prstGeom>
            <a:solidFill>
              <a:srgbClr val="395F9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95F97"/>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技術處</a:t>
              </a:r>
            </a:p>
            <a:p>
              <a:pPr eaLnBrk="1" hangingPunct="1">
                <a:lnSpc>
                  <a:spcPct val="85000"/>
                </a:lnSpc>
                <a:spcBef>
                  <a:spcPct val="0"/>
                </a:spcBef>
              </a:pPr>
              <a:r>
                <a:rPr lang="en-US" altLang="zh-TW" sz="1400" b="1" dirty="0">
                  <a:solidFill>
                    <a:schemeClr val="bg1"/>
                  </a:solidFill>
                  <a:latin typeface="Calibri" pitchFamily="34" charset="0"/>
                </a:rPr>
                <a:t>Department of Technology</a:t>
              </a:r>
            </a:p>
          </p:txBody>
        </p:sp>
        <p:sp>
          <p:nvSpPr>
            <p:cNvPr id="144394" name="Text Box 10"/>
            <p:cNvSpPr txBox="1">
              <a:spLocks noChangeArrowheads="1"/>
            </p:cNvSpPr>
            <p:nvPr/>
          </p:nvSpPr>
          <p:spPr bwMode="auto">
            <a:xfrm>
              <a:off x="6403884" y="1061395"/>
              <a:ext cx="2890658" cy="412796"/>
            </a:xfrm>
            <a:prstGeom prst="rect">
              <a:avLst/>
            </a:prstGeom>
            <a:solidFill>
              <a:srgbClr val="395F9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395F97"/>
              </a:extrusionClr>
            </a:sp3d>
          </p:spPr>
          <p:txBody>
            <a:bodyPr wrap="square" lIns="54000" tIns="36000" rIns="54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工程管理處</a:t>
              </a:r>
            </a:p>
            <a:p>
              <a:pPr eaLnBrk="1" hangingPunct="1">
                <a:lnSpc>
                  <a:spcPct val="85000"/>
                </a:lnSpc>
                <a:spcBef>
                  <a:spcPct val="0"/>
                </a:spcBef>
              </a:pPr>
              <a:r>
                <a:rPr lang="en-US" altLang="zh-TW" sz="1200" b="1" dirty="0">
                  <a:solidFill>
                    <a:schemeClr val="bg1"/>
                  </a:solidFill>
                  <a:latin typeface="Calibri" pitchFamily="34" charset="0"/>
                </a:rPr>
                <a:t>Department of </a:t>
              </a:r>
              <a:r>
                <a:rPr lang="en-US" altLang="zh-TW" sz="1200" b="1" dirty="0" smtClean="0">
                  <a:solidFill>
                    <a:schemeClr val="bg1"/>
                  </a:solidFill>
                  <a:latin typeface="Calibri" pitchFamily="34" charset="0"/>
                </a:rPr>
                <a:t>Construction Management</a:t>
              </a:r>
              <a:endParaRPr lang="en-US" altLang="zh-TW" sz="1200" b="1" dirty="0">
                <a:solidFill>
                  <a:schemeClr val="bg1"/>
                </a:solidFill>
                <a:latin typeface="Calibri" pitchFamily="34" charset="0"/>
              </a:endParaRPr>
            </a:p>
          </p:txBody>
        </p:sp>
        <p:sp>
          <p:nvSpPr>
            <p:cNvPr id="144395" name="Text Box 11"/>
            <p:cNvSpPr txBox="1">
              <a:spLocks noChangeArrowheads="1"/>
            </p:cNvSpPr>
            <p:nvPr/>
          </p:nvSpPr>
          <p:spPr bwMode="auto">
            <a:xfrm>
              <a:off x="6405164" y="1583934"/>
              <a:ext cx="2877504" cy="438022"/>
            </a:xfrm>
            <a:prstGeom prst="rect">
              <a:avLst/>
            </a:prstGeom>
            <a:solidFill>
              <a:srgbClr val="6CADE2"/>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CADE2"/>
              </a:extrusionClr>
            </a:sp3d>
          </p:spPr>
          <p:txBody>
            <a:bodyPr tIns="36000" bIns="36000">
              <a:spAutoFit/>
              <a:flatTx/>
            </a:bodyPr>
            <a:lstStyle/>
            <a:p>
              <a:pPr eaLnBrk="1" hangingPunct="1">
                <a:lnSpc>
                  <a:spcPct val="85000"/>
                </a:lnSpc>
                <a:spcBef>
                  <a:spcPct val="0"/>
                </a:spcBef>
              </a:pPr>
              <a:r>
                <a:rPr lang="zh-TW" altLang="en-US" sz="1400" b="1">
                  <a:solidFill>
                    <a:schemeClr val="bg1"/>
                  </a:solidFill>
                  <a:latin typeface="Calibri" pitchFamily="34" charset="0"/>
                </a:rPr>
                <a:t>秘書處</a:t>
              </a:r>
            </a:p>
            <a:p>
              <a:pPr eaLnBrk="1" hangingPunct="1">
                <a:lnSpc>
                  <a:spcPct val="85000"/>
                </a:lnSpc>
                <a:spcBef>
                  <a:spcPct val="0"/>
                </a:spcBef>
              </a:pPr>
              <a:r>
                <a:rPr lang="en-US" altLang="zh-TW" sz="1400" b="1">
                  <a:solidFill>
                    <a:schemeClr val="bg1"/>
                  </a:solidFill>
                  <a:latin typeface="Calibri" pitchFamily="34" charset="0"/>
                </a:rPr>
                <a:t>Secretariat</a:t>
              </a:r>
            </a:p>
          </p:txBody>
        </p:sp>
        <p:sp>
          <p:nvSpPr>
            <p:cNvPr id="144396" name="Text Box 12"/>
            <p:cNvSpPr txBox="1">
              <a:spLocks noChangeArrowheads="1"/>
            </p:cNvSpPr>
            <p:nvPr/>
          </p:nvSpPr>
          <p:spPr bwMode="auto">
            <a:xfrm>
              <a:off x="6393289" y="2092067"/>
              <a:ext cx="2881340" cy="438022"/>
            </a:xfrm>
            <a:prstGeom prst="rect">
              <a:avLst/>
            </a:prstGeom>
            <a:solidFill>
              <a:srgbClr val="6CADE2"/>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CADE2"/>
              </a:extrusionClr>
            </a:sp3d>
          </p:spPr>
          <p:txBody>
            <a:bodyPr wrap="square" tIns="36000" bIns="36000">
              <a:spAutoFit/>
              <a:flatTx/>
            </a:bodyPr>
            <a:lstStyle/>
            <a:p>
              <a:pPr eaLnBrk="1" hangingPunct="1">
                <a:lnSpc>
                  <a:spcPct val="85000"/>
                </a:lnSpc>
                <a:spcBef>
                  <a:spcPct val="0"/>
                </a:spcBef>
              </a:pPr>
              <a:r>
                <a:rPr lang="zh-TW" altLang="en-US" sz="1400" b="1">
                  <a:solidFill>
                    <a:schemeClr val="bg1"/>
                  </a:solidFill>
                  <a:latin typeface="Calibri" pitchFamily="34" charset="0"/>
                </a:rPr>
                <a:t>人事室</a:t>
              </a:r>
            </a:p>
            <a:p>
              <a:pPr eaLnBrk="1" hangingPunct="1">
                <a:lnSpc>
                  <a:spcPct val="85000"/>
                </a:lnSpc>
                <a:spcBef>
                  <a:spcPct val="0"/>
                </a:spcBef>
              </a:pPr>
              <a:r>
                <a:rPr lang="en-US" altLang="zh-TW" sz="1400" b="1">
                  <a:solidFill>
                    <a:schemeClr val="bg1"/>
                  </a:solidFill>
                  <a:latin typeface="Calibri" pitchFamily="34" charset="0"/>
                </a:rPr>
                <a:t>Personnel Office</a:t>
              </a:r>
            </a:p>
          </p:txBody>
        </p:sp>
        <p:sp>
          <p:nvSpPr>
            <p:cNvPr id="144397" name="Text Box 13"/>
            <p:cNvSpPr txBox="1">
              <a:spLocks noChangeArrowheads="1"/>
            </p:cNvSpPr>
            <p:nvPr/>
          </p:nvSpPr>
          <p:spPr bwMode="auto">
            <a:xfrm>
              <a:off x="6403885" y="2601764"/>
              <a:ext cx="2890658" cy="438022"/>
            </a:xfrm>
            <a:prstGeom prst="rect">
              <a:avLst/>
            </a:prstGeom>
            <a:solidFill>
              <a:srgbClr val="6CADE2"/>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6CADE2"/>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主計室</a:t>
              </a:r>
            </a:p>
            <a:p>
              <a:pPr eaLnBrk="1" hangingPunct="1">
                <a:lnSpc>
                  <a:spcPct val="85000"/>
                </a:lnSpc>
                <a:spcBef>
                  <a:spcPct val="0"/>
                </a:spcBef>
              </a:pPr>
              <a:r>
                <a:rPr lang="en-US" altLang="zh-TW" sz="1400" b="1" dirty="0" smtClean="0">
                  <a:solidFill>
                    <a:schemeClr val="bg1"/>
                  </a:solidFill>
                  <a:latin typeface="Calibri" pitchFamily="34" charset="0"/>
                </a:rPr>
                <a:t>Accounting and Statistics Office</a:t>
              </a:r>
              <a:endParaRPr lang="en-US" altLang="zh-TW" sz="1400" b="1" dirty="0">
                <a:solidFill>
                  <a:schemeClr val="bg1"/>
                </a:solidFill>
                <a:latin typeface="Calibri" pitchFamily="34" charset="0"/>
              </a:endParaRPr>
            </a:p>
          </p:txBody>
        </p:sp>
        <p:sp>
          <p:nvSpPr>
            <p:cNvPr id="144398" name="Text Box 14"/>
            <p:cNvSpPr txBox="1">
              <a:spLocks noChangeArrowheads="1"/>
            </p:cNvSpPr>
            <p:nvPr/>
          </p:nvSpPr>
          <p:spPr bwMode="auto">
            <a:xfrm>
              <a:off x="6403884" y="3108334"/>
              <a:ext cx="2890658" cy="438957"/>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法規委員會</a:t>
              </a:r>
            </a:p>
            <a:p>
              <a:pPr eaLnBrk="1" hangingPunct="1">
                <a:lnSpc>
                  <a:spcPct val="85000"/>
                </a:lnSpc>
                <a:spcBef>
                  <a:spcPct val="0"/>
                </a:spcBef>
              </a:pPr>
              <a:r>
                <a:rPr lang="en-US" altLang="zh-TW" sz="1400" b="1" dirty="0" smtClean="0">
                  <a:solidFill>
                    <a:schemeClr val="bg1"/>
                  </a:solidFill>
                  <a:latin typeface="Calibri" pitchFamily="34" charset="0"/>
                  <a:cs typeface="Calibri" pitchFamily="34" charset="0"/>
                </a:rPr>
                <a:t>Legal Affairs Committee</a:t>
              </a:r>
              <a:endParaRPr lang="en-US" altLang="zh-TW" sz="1400" b="1" dirty="0">
                <a:solidFill>
                  <a:schemeClr val="bg1"/>
                </a:solidFill>
                <a:latin typeface="Calibri" pitchFamily="34" charset="0"/>
                <a:cs typeface="Calibri" pitchFamily="34" charset="0"/>
              </a:endParaRPr>
            </a:p>
          </p:txBody>
        </p:sp>
        <p:sp>
          <p:nvSpPr>
            <p:cNvPr id="144399" name="Text Box 15"/>
            <p:cNvSpPr txBox="1">
              <a:spLocks noChangeArrowheads="1"/>
            </p:cNvSpPr>
            <p:nvPr/>
          </p:nvSpPr>
          <p:spPr bwMode="auto">
            <a:xfrm>
              <a:off x="6403884" y="3641780"/>
              <a:ext cx="2894496" cy="412796"/>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wrap="square"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訴願審議</a:t>
              </a:r>
              <a:r>
                <a:rPr lang="zh-TW" altLang="en-US" sz="1400" b="1" dirty="0" smtClean="0">
                  <a:solidFill>
                    <a:schemeClr val="bg1"/>
                  </a:solidFill>
                  <a:latin typeface="Calibri" pitchFamily="34" charset="0"/>
                </a:rPr>
                <a:t>委員會</a:t>
              </a:r>
            </a:p>
            <a:p>
              <a:pPr eaLnBrk="1" hangingPunct="1">
                <a:lnSpc>
                  <a:spcPct val="85000"/>
                </a:lnSpc>
                <a:spcBef>
                  <a:spcPct val="0"/>
                </a:spcBef>
              </a:pPr>
              <a:r>
                <a:rPr lang="en-US" altLang="zh-TW" sz="1200" b="1" dirty="0" smtClean="0">
                  <a:solidFill>
                    <a:schemeClr val="bg1"/>
                  </a:solidFill>
                  <a:latin typeface="Calibri" pitchFamily="34" charset="0"/>
                  <a:cs typeface="Calibri" pitchFamily="34" charset="0"/>
                </a:rPr>
                <a:t>Administrative Appeal Review Committee</a:t>
              </a:r>
              <a:endParaRPr lang="en-US" altLang="zh-TW" sz="1200" b="1" dirty="0">
                <a:solidFill>
                  <a:schemeClr val="bg1"/>
                </a:solidFill>
                <a:latin typeface="Calibri" pitchFamily="34" charset="0"/>
                <a:cs typeface="Calibri" pitchFamily="34" charset="0"/>
              </a:endParaRPr>
            </a:p>
          </p:txBody>
        </p:sp>
        <p:sp>
          <p:nvSpPr>
            <p:cNvPr id="144400" name="Text Box 16"/>
            <p:cNvSpPr txBox="1">
              <a:spLocks noChangeArrowheads="1"/>
            </p:cNvSpPr>
            <p:nvPr/>
          </p:nvSpPr>
          <p:spPr bwMode="auto">
            <a:xfrm>
              <a:off x="6390732" y="4124601"/>
              <a:ext cx="2930121" cy="412992"/>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採購申訴審議委員會</a:t>
              </a:r>
            </a:p>
            <a:p>
              <a:pPr eaLnBrk="1" hangingPunct="1">
                <a:lnSpc>
                  <a:spcPct val="85000"/>
                </a:lnSpc>
                <a:spcBef>
                  <a:spcPct val="0"/>
                </a:spcBef>
              </a:pPr>
              <a:r>
                <a:rPr lang="en-US" altLang="zh-TW" sz="1200" b="1" dirty="0">
                  <a:solidFill>
                    <a:schemeClr val="bg1"/>
                  </a:solidFill>
                  <a:latin typeface="Calibri" pitchFamily="34" charset="0"/>
                </a:rPr>
                <a:t>Complaint Review Board for GP</a:t>
              </a:r>
            </a:p>
          </p:txBody>
        </p:sp>
        <p:sp>
          <p:nvSpPr>
            <p:cNvPr id="144401" name="Text Box 17"/>
            <p:cNvSpPr txBox="1">
              <a:spLocks noChangeArrowheads="1"/>
            </p:cNvSpPr>
            <p:nvPr/>
          </p:nvSpPr>
          <p:spPr bwMode="auto">
            <a:xfrm>
              <a:off x="6384152" y="4634299"/>
              <a:ext cx="2936698" cy="412992"/>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中央採購稽核小組</a:t>
              </a:r>
            </a:p>
            <a:p>
              <a:pPr eaLnBrk="1" hangingPunct="1">
                <a:lnSpc>
                  <a:spcPct val="85000"/>
                </a:lnSpc>
                <a:spcBef>
                  <a:spcPct val="0"/>
                </a:spcBef>
              </a:pPr>
              <a:r>
                <a:rPr lang="en-US" altLang="zh-TW" sz="1200" b="1" dirty="0">
                  <a:solidFill>
                    <a:schemeClr val="bg1"/>
                  </a:solidFill>
                  <a:latin typeface="Calibri" pitchFamily="34" charset="0"/>
                </a:rPr>
                <a:t>Central Procurement Supervision Unit</a:t>
              </a:r>
            </a:p>
          </p:txBody>
        </p:sp>
        <p:sp>
          <p:nvSpPr>
            <p:cNvPr id="144402" name="Text Box 18"/>
            <p:cNvSpPr txBox="1">
              <a:spLocks noChangeArrowheads="1"/>
            </p:cNvSpPr>
            <p:nvPr/>
          </p:nvSpPr>
          <p:spPr bwMode="auto">
            <a:xfrm>
              <a:off x="6392010" y="5140866"/>
              <a:ext cx="2930121" cy="569762"/>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wrap="square"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工程技術鑑定委員會</a:t>
              </a:r>
            </a:p>
            <a:p>
              <a:pPr eaLnBrk="1" hangingPunct="1">
                <a:lnSpc>
                  <a:spcPct val="85000"/>
                </a:lnSpc>
                <a:spcBef>
                  <a:spcPct val="0"/>
                </a:spcBef>
              </a:pPr>
              <a:r>
                <a:rPr lang="en-US" altLang="zh-TW" sz="1200" b="1" dirty="0" smtClean="0">
                  <a:solidFill>
                    <a:schemeClr val="bg1"/>
                  </a:solidFill>
                  <a:latin typeface="Calibri" pitchFamily="34" charset="0"/>
                  <a:cs typeface="Calibri" pitchFamily="34" charset="0"/>
                </a:rPr>
                <a:t>Engineering Technique Corroboration Committee</a:t>
              </a:r>
              <a:endParaRPr lang="en-US" altLang="zh-TW" sz="1200" b="1" dirty="0">
                <a:solidFill>
                  <a:schemeClr val="bg1"/>
                </a:solidFill>
                <a:latin typeface="Calibri" pitchFamily="34" charset="0"/>
                <a:cs typeface="Calibri" pitchFamily="34" charset="0"/>
              </a:endParaRPr>
            </a:p>
          </p:txBody>
        </p:sp>
        <p:sp>
          <p:nvSpPr>
            <p:cNvPr id="144403" name="Text Box 19"/>
            <p:cNvSpPr txBox="1">
              <a:spLocks noChangeArrowheads="1"/>
            </p:cNvSpPr>
            <p:nvPr/>
          </p:nvSpPr>
          <p:spPr bwMode="auto">
            <a:xfrm>
              <a:off x="6393289" y="5793069"/>
              <a:ext cx="2916967" cy="438022"/>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tIns="36000" bIns="36000">
              <a:spAutoFit/>
              <a:flatTx/>
            </a:bodyPr>
            <a:lstStyle/>
            <a:p>
              <a:pPr eaLnBrk="1" hangingPunct="1">
                <a:lnSpc>
                  <a:spcPct val="85000"/>
                </a:lnSpc>
                <a:spcBef>
                  <a:spcPct val="0"/>
                </a:spcBef>
              </a:pPr>
              <a:r>
                <a:rPr lang="zh-TW" altLang="en-US" sz="1400" b="1" dirty="0">
                  <a:solidFill>
                    <a:schemeClr val="bg1"/>
                  </a:solidFill>
                  <a:latin typeface="Calibri" pitchFamily="34" charset="0"/>
                </a:rPr>
                <a:t>國會聯絡組</a:t>
              </a:r>
            </a:p>
            <a:p>
              <a:pPr eaLnBrk="1" hangingPunct="1">
                <a:lnSpc>
                  <a:spcPct val="85000"/>
                </a:lnSpc>
                <a:spcBef>
                  <a:spcPct val="0"/>
                </a:spcBef>
              </a:pPr>
              <a:r>
                <a:rPr lang="en-US" altLang="zh-TW" sz="1400" b="1" dirty="0">
                  <a:solidFill>
                    <a:schemeClr val="bg1"/>
                  </a:solidFill>
                  <a:latin typeface="Calibri" pitchFamily="34" charset="0"/>
                </a:rPr>
                <a:t>Congressional Liaison Unit</a:t>
              </a:r>
            </a:p>
          </p:txBody>
        </p:sp>
        <p:sp>
          <p:nvSpPr>
            <p:cNvPr id="144412" name="Line 28"/>
            <p:cNvSpPr>
              <a:spLocks noChangeShapeType="1"/>
            </p:cNvSpPr>
            <p:nvPr/>
          </p:nvSpPr>
          <p:spPr bwMode="auto">
            <a:xfrm>
              <a:off x="5688619" y="753826"/>
              <a:ext cx="721843"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144413" name="Line 29"/>
            <p:cNvSpPr>
              <a:spLocks noChangeShapeType="1"/>
            </p:cNvSpPr>
            <p:nvPr/>
          </p:nvSpPr>
          <p:spPr bwMode="auto">
            <a:xfrm>
              <a:off x="5685331" y="1285710"/>
              <a:ext cx="721843"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144414" name="Line 30"/>
            <p:cNvSpPr>
              <a:spLocks noChangeShapeType="1"/>
            </p:cNvSpPr>
            <p:nvPr/>
          </p:nvSpPr>
          <p:spPr bwMode="auto">
            <a:xfrm>
              <a:off x="5673455" y="1791993"/>
              <a:ext cx="721843"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144415" name="Line 31"/>
            <p:cNvSpPr>
              <a:spLocks noChangeShapeType="1"/>
            </p:cNvSpPr>
            <p:nvPr/>
          </p:nvSpPr>
          <p:spPr bwMode="auto">
            <a:xfrm>
              <a:off x="5691908" y="2302616"/>
              <a:ext cx="685141" cy="13072"/>
            </a:xfrm>
            <a:prstGeom prst="line">
              <a:avLst/>
            </a:prstGeom>
            <a:noFill/>
            <a:ln w="38100">
              <a:solidFill>
                <a:srgbClr val="003366"/>
              </a:solidFill>
              <a:round/>
              <a:headEnd/>
              <a:tailEnd/>
            </a:ln>
          </p:spPr>
          <p:txBody>
            <a:bodyPr wrap="square">
              <a:spAutoFit/>
            </a:bodyPr>
            <a:lstStyle/>
            <a:p>
              <a:endParaRPr lang="zh-TW" altLang="en-US">
                <a:latin typeface="Calibri" pitchFamily="34" charset="0"/>
              </a:endParaRPr>
            </a:p>
          </p:txBody>
        </p:sp>
        <p:sp>
          <p:nvSpPr>
            <p:cNvPr id="144416" name="Line 32"/>
            <p:cNvSpPr>
              <a:spLocks noChangeShapeType="1"/>
            </p:cNvSpPr>
            <p:nvPr/>
          </p:nvSpPr>
          <p:spPr bwMode="auto">
            <a:xfrm>
              <a:off x="5683687" y="2820136"/>
              <a:ext cx="721842"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144417" name="Line 33"/>
            <p:cNvSpPr>
              <a:spLocks noChangeShapeType="1"/>
            </p:cNvSpPr>
            <p:nvPr/>
          </p:nvSpPr>
          <p:spPr bwMode="auto">
            <a:xfrm>
              <a:off x="5687340" y="3321088"/>
              <a:ext cx="701585" cy="0"/>
            </a:xfrm>
            <a:prstGeom prst="line">
              <a:avLst/>
            </a:prstGeom>
            <a:noFill/>
            <a:ln w="38100">
              <a:solidFill>
                <a:srgbClr val="003366"/>
              </a:solidFill>
              <a:round/>
              <a:headEnd/>
              <a:tailEnd/>
            </a:ln>
          </p:spPr>
          <p:txBody>
            <a:bodyPr wrap="square">
              <a:spAutoFit/>
            </a:bodyPr>
            <a:lstStyle/>
            <a:p>
              <a:endParaRPr lang="zh-TW" altLang="en-US">
                <a:latin typeface="Calibri" pitchFamily="34" charset="0"/>
              </a:endParaRPr>
            </a:p>
          </p:txBody>
        </p:sp>
        <p:sp>
          <p:nvSpPr>
            <p:cNvPr id="144418" name="Line 34"/>
            <p:cNvSpPr>
              <a:spLocks noChangeShapeType="1"/>
            </p:cNvSpPr>
            <p:nvPr/>
          </p:nvSpPr>
          <p:spPr bwMode="auto">
            <a:xfrm>
              <a:off x="5682042" y="3833913"/>
              <a:ext cx="721843"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144419" name="Line 35"/>
            <p:cNvSpPr>
              <a:spLocks noChangeShapeType="1"/>
            </p:cNvSpPr>
            <p:nvPr/>
          </p:nvSpPr>
          <p:spPr bwMode="auto">
            <a:xfrm>
              <a:off x="5707437" y="4344822"/>
              <a:ext cx="657737" cy="0"/>
            </a:xfrm>
            <a:prstGeom prst="line">
              <a:avLst/>
            </a:prstGeom>
            <a:noFill/>
            <a:ln w="38100">
              <a:solidFill>
                <a:srgbClr val="003366"/>
              </a:solidFill>
              <a:round/>
              <a:headEnd/>
              <a:tailEnd/>
            </a:ln>
          </p:spPr>
          <p:txBody>
            <a:bodyPr wrap="square">
              <a:spAutoFit/>
            </a:bodyPr>
            <a:lstStyle/>
            <a:p>
              <a:endParaRPr lang="zh-TW" altLang="en-US">
                <a:latin typeface="Calibri" pitchFamily="34" charset="0"/>
              </a:endParaRPr>
            </a:p>
          </p:txBody>
        </p:sp>
        <p:sp>
          <p:nvSpPr>
            <p:cNvPr id="144420" name="Line 36"/>
            <p:cNvSpPr>
              <a:spLocks noChangeShapeType="1"/>
            </p:cNvSpPr>
            <p:nvPr/>
          </p:nvSpPr>
          <p:spPr bwMode="auto">
            <a:xfrm>
              <a:off x="5699215" y="4850465"/>
              <a:ext cx="689709" cy="0"/>
            </a:xfrm>
            <a:prstGeom prst="line">
              <a:avLst/>
            </a:prstGeom>
            <a:noFill/>
            <a:ln w="38100">
              <a:solidFill>
                <a:srgbClr val="003366"/>
              </a:solidFill>
              <a:round/>
              <a:headEnd/>
              <a:tailEnd/>
            </a:ln>
          </p:spPr>
          <p:txBody>
            <a:bodyPr wrap="square">
              <a:spAutoFit/>
            </a:bodyPr>
            <a:lstStyle/>
            <a:p>
              <a:endParaRPr lang="zh-TW" altLang="en-US">
                <a:latin typeface="Calibri" pitchFamily="34" charset="0"/>
              </a:endParaRPr>
            </a:p>
          </p:txBody>
        </p:sp>
        <p:sp>
          <p:nvSpPr>
            <p:cNvPr id="144421" name="Line 37"/>
            <p:cNvSpPr>
              <a:spLocks noChangeShapeType="1"/>
            </p:cNvSpPr>
            <p:nvPr/>
          </p:nvSpPr>
          <p:spPr bwMode="auto">
            <a:xfrm>
              <a:off x="5693917" y="5400837"/>
              <a:ext cx="695008" cy="0"/>
            </a:xfrm>
            <a:prstGeom prst="line">
              <a:avLst/>
            </a:prstGeom>
            <a:noFill/>
            <a:ln w="38100">
              <a:solidFill>
                <a:srgbClr val="003366"/>
              </a:solidFill>
              <a:round/>
              <a:headEnd/>
              <a:tailEnd/>
            </a:ln>
          </p:spPr>
          <p:txBody>
            <a:bodyPr wrap="square">
              <a:spAutoFit/>
            </a:bodyPr>
            <a:lstStyle/>
            <a:p>
              <a:endParaRPr lang="zh-TW" altLang="en-US">
                <a:latin typeface="Calibri" pitchFamily="34" charset="0"/>
              </a:endParaRPr>
            </a:p>
          </p:txBody>
        </p:sp>
        <p:sp>
          <p:nvSpPr>
            <p:cNvPr id="144422" name="Line 38"/>
            <p:cNvSpPr>
              <a:spLocks noChangeShapeType="1"/>
            </p:cNvSpPr>
            <p:nvPr/>
          </p:nvSpPr>
          <p:spPr bwMode="auto">
            <a:xfrm>
              <a:off x="5671812" y="5992383"/>
              <a:ext cx="721842"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144423" name="Line 39"/>
            <p:cNvSpPr>
              <a:spLocks noChangeShapeType="1"/>
            </p:cNvSpPr>
            <p:nvPr/>
          </p:nvSpPr>
          <p:spPr bwMode="auto">
            <a:xfrm flipH="1" flipV="1">
              <a:off x="5686975" y="218812"/>
              <a:ext cx="0" cy="6388866"/>
            </a:xfrm>
            <a:prstGeom prst="line">
              <a:avLst/>
            </a:prstGeom>
            <a:noFill/>
            <a:ln w="38100">
              <a:solidFill>
                <a:srgbClr val="003366"/>
              </a:solidFill>
              <a:round/>
              <a:headEnd/>
              <a:tailEnd/>
            </a:ln>
          </p:spPr>
          <p:txBody>
            <a:bodyPr wrap="square">
              <a:spAutoFit/>
            </a:bodyPr>
            <a:lstStyle/>
            <a:p>
              <a:endParaRPr lang="zh-TW" altLang="en-US">
                <a:latin typeface="Calibri" pitchFamily="34" charset="0"/>
              </a:endParaRPr>
            </a:p>
          </p:txBody>
        </p:sp>
        <p:sp>
          <p:nvSpPr>
            <p:cNvPr id="144424" name="Line 40"/>
            <p:cNvSpPr>
              <a:spLocks noChangeShapeType="1"/>
            </p:cNvSpPr>
            <p:nvPr/>
          </p:nvSpPr>
          <p:spPr bwMode="auto">
            <a:xfrm>
              <a:off x="5675465" y="240714"/>
              <a:ext cx="721843"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40" name="Line 38"/>
            <p:cNvSpPr>
              <a:spLocks noChangeShapeType="1"/>
            </p:cNvSpPr>
            <p:nvPr/>
          </p:nvSpPr>
          <p:spPr bwMode="auto">
            <a:xfrm>
              <a:off x="5669336" y="6560178"/>
              <a:ext cx="721842" cy="0"/>
            </a:xfrm>
            <a:prstGeom prst="line">
              <a:avLst/>
            </a:prstGeom>
            <a:noFill/>
            <a:ln w="38100">
              <a:solidFill>
                <a:srgbClr val="003366"/>
              </a:solidFill>
              <a:round/>
              <a:headEnd/>
              <a:tailEnd/>
            </a:ln>
          </p:spPr>
          <p:txBody>
            <a:bodyPr>
              <a:spAutoFit/>
            </a:bodyPr>
            <a:lstStyle/>
            <a:p>
              <a:endParaRPr lang="zh-TW" altLang="en-US">
                <a:latin typeface="Calibri" pitchFamily="34" charset="0"/>
              </a:endParaRPr>
            </a:p>
          </p:txBody>
        </p:sp>
        <p:sp>
          <p:nvSpPr>
            <p:cNvPr id="41" name="Text Box 19"/>
            <p:cNvSpPr txBox="1">
              <a:spLocks noChangeArrowheads="1"/>
            </p:cNvSpPr>
            <p:nvPr/>
          </p:nvSpPr>
          <p:spPr bwMode="auto">
            <a:xfrm>
              <a:off x="6392770" y="6329548"/>
              <a:ext cx="2916967" cy="438957"/>
            </a:xfrm>
            <a:prstGeom prst="rect">
              <a:avLst/>
            </a:prstGeom>
            <a:solidFill>
              <a:srgbClr val="7BC1D7"/>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7BC1D7"/>
              </a:extrusionClr>
            </a:sp3d>
          </p:spPr>
          <p:txBody>
            <a:bodyPr wrap="square" tIns="36000" bIns="36000">
              <a:spAutoFit/>
              <a:flatTx/>
            </a:bodyPr>
            <a:lstStyle/>
            <a:p>
              <a:pPr eaLnBrk="1" hangingPunct="1">
                <a:lnSpc>
                  <a:spcPct val="85000"/>
                </a:lnSpc>
                <a:spcBef>
                  <a:spcPct val="0"/>
                </a:spcBef>
              </a:pPr>
              <a:r>
                <a:rPr lang="zh-TW" altLang="en-US" sz="1400" b="1" dirty="0" smtClean="0">
                  <a:solidFill>
                    <a:schemeClr val="bg1"/>
                  </a:solidFill>
                  <a:latin typeface="Calibri" pitchFamily="34" charset="0"/>
                </a:rPr>
                <a:t>資訊推動小組</a:t>
              </a:r>
              <a:endParaRPr lang="zh-TW" altLang="en-US" sz="1400" b="1" dirty="0">
                <a:solidFill>
                  <a:schemeClr val="bg1"/>
                </a:solidFill>
                <a:latin typeface="Calibri" pitchFamily="34" charset="0"/>
              </a:endParaRPr>
            </a:p>
            <a:p>
              <a:pPr eaLnBrk="1" hangingPunct="1">
                <a:lnSpc>
                  <a:spcPct val="85000"/>
                </a:lnSpc>
                <a:spcBef>
                  <a:spcPct val="0"/>
                </a:spcBef>
              </a:pPr>
              <a:r>
                <a:rPr lang="en-US" altLang="zh-TW" sz="1400" b="1" dirty="0" smtClean="0">
                  <a:solidFill>
                    <a:schemeClr val="bg1"/>
                  </a:solidFill>
                  <a:latin typeface="Calibri" pitchFamily="34" charset="0"/>
                </a:rPr>
                <a:t>Information</a:t>
              </a:r>
              <a:r>
                <a:rPr lang="zh-TW" altLang="en-US" sz="1400" b="1" dirty="0" smtClean="0">
                  <a:solidFill>
                    <a:schemeClr val="bg1"/>
                  </a:solidFill>
                  <a:latin typeface="Calibri" pitchFamily="34" charset="0"/>
                </a:rPr>
                <a:t> </a:t>
              </a:r>
              <a:r>
                <a:rPr lang="en-US" altLang="zh-TW" sz="1400" b="1" dirty="0" smtClean="0">
                  <a:solidFill>
                    <a:schemeClr val="bg1"/>
                  </a:solidFill>
                  <a:latin typeface="Calibri" pitchFamily="34" charset="0"/>
                </a:rPr>
                <a:t>Technology Unit</a:t>
              </a:r>
              <a:endParaRPr lang="en-US" altLang="zh-TW" sz="1400" b="1" dirty="0">
                <a:solidFill>
                  <a:schemeClr val="bg1"/>
                </a:solidFill>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4405"/>
                                        </p:tgtEl>
                                        <p:attrNameLst>
                                          <p:attrName>style.visibility</p:attrName>
                                        </p:attrNameLst>
                                      </p:cBhvr>
                                      <p:to>
                                        <p:strVal val="visible"/>
                                      </p:to>
                                    </p:set>
                                    <p:animEffect transition="in" filter="wipe(left)">
                                      <p:cBhvr>
                                        <p:cTn id="7" dur="1000"/>
                                        <p:tgtEl>
                                          <p:spTgt spid="14440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4409"/>
                                        </p:tgtEl>
                                        <p:attrNameLst>
                                          <p:attrName>style.visibility</p:attrName>
                                        </p:attrNameLst>
                                      </p:cBhvr>
                                      <p:to>
                                        <p:strVal val="visible"/>
                                      </p:to>
                                    </p:set>
                                    <p:animEffect transition="in" filter="wipe(left)">
                                      <p:cBhvr>
                                        <p:cTn id="11" dur="500"/>
                                        <p:tgtEl>
                                          <p:spTgt spid="144409"/>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4406"/>
                                        </p:tgtEl>
                                        <p:attrNameLst>
                                          <p:attrName>style.visibility</p:attrName>
                                        </p:attrNameLst>
                                      </p:cBhvr>
                                      <p:to>
                                        <p:strVal val="visible"/>
                                      </p:to>
                                    </p:set>
                                    <p:animEffect transition="in" filter="wipe(left)">
                                      <p:cBhvr>
                                        <p:cTn id="15" dur="1000"/>
                                        <p:tgtEl>
                                          <p:spTgt spid="14440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4410"/>
                                        </p:tgtEl>
                                        <p:attrNameLst>
                                          <p:attrName>style.visibility</p:attrName>
                                        </p:attrNameLst>
                                      </p:cBhvr>
                                      <p:to>
                                        <p:strVal val="visible"/>
                                      </p:to>
                                    </p:set>
                                    <p:animEffect transition="in" filter="wipe(up)">
                                      <p:cBhvr>
                                        <p:cTn id="18" dur="500"/>
                                        <p:tgtEl>
                                          <p:spTgt spid="144410"/>
                                        </p:tgtEl>
                                      </p:cBhvr>
                                    </p:animEffect>
                                  </p:childTnLst>
                                </p:cTn>
                              </p:par>
                            </p:childTnLst>
                          </p:cTn>
                        </p:par>
                        <p:par>
                          <p:cTn id="19" fill="hold" nodeType="afterGroup">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44407"/>
                                        </p:tgtEl>
                                        <p:attrNameLst>
                                          <p:attrName>style.visibility</p:attrName>
                                        </p:attrNameLst>
                                      </p:cBhvr>
                                      <p:to>
                                        <p:strVal val="visible"/>
                                      </p:to>
                                    </p:set>
                                    <p:animEffect transition="in" filter="wipe(up)">
                                      <p:cBhvr>
                                        <p:cTn id="22" dur="1000"/>
                                        <p:tgtEl>
                                          <p:spTgt spid="144407"/>
                                        </p:tgtEl>
                                      </p:cBhvr>
                                    </p:animEffect>
                                  </p:childTnLst>
                                </p:cTn>
                              </p:par>
                            </p:childTnLst>
                          </p:cTn>
                        </p:par>
                        <p:par>
                          <p:cTn id="23" fill="hold" nodeType="afterGroup">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144408"/>
                                        </p:tgtEl>
                                        <p:attrNameLst>
                                          <p:attrName>style.visibility</p:attrName>
                                        </p:attrNameLst>
                                      </p:cBhvr>
                                      <p:to>
                                        <p:strVal val="visible"/>
                                      </p:to>
                                    </p:set>
                                    <p:animEffect transition="in" filter="wipe(up)">
                                      <p:cBhvr>
                                        <p:cTn id="26" dur="1000"/>
                                        <p:tgtEl>
                                          <p:spTgt spid="144408"/>
                                        </p:tgtEl>
                                      </p:cBhvr>
                                    </p:animEffect>
                                  </p:childTnLst>
                                </p:cTn>
                              </p:par>
                            </p:childTnLst>
                          </p:cTn>
                        </p:par>
                        <p:par>
                          <p:cTn id="27" fill="hold" nodeType="afterGroup">
                            <p:stCondLst>
                              <p:cond delay="4500"/>
                            </p:stCondLst>
                            <p:childTnLst>
                              <p:par>
                                <p:cTn id="28" presetID="22" presetClass="entr" presetSubtype="8" fill="hold" grpId="0" nodeType="afterEffect">
                                  <p:stCondLst>
                                    <p:cond delay="0"/>
                                  </p:stCondLst>
                                  <p:childTnLst>
                                    <p:set>
                                      <p:cBhvr>
                                        <p:cTn id="29" dur="1" fill="hold">
                                          <p:stCondLst>
                                            <p:cond delay="0"/>
                                          </p:stCondLst>
                                        </p:cTn>
                                        <p:tgtEl>
                                          <p:spTgt spid="144411"/>
                                        </p:tgtEl>
                                        <p:attrNameLst>
                                          <p:attrName>style.visibility</p:attrName>
                                        </p:attrNameLst>
                                      </p:cBhvr>
                                      <p:to>
                                        <p:strVal val="visible"/>
                                      </p:to>
                                    </p:set>
                                    <p:animEffect transition="in" filter="wipe(left)">
                                      <p:cBhvr>
                                        <p:cTn id="30" dur="500"/>
                                        <p:tgtEl>
                                          <p:spTgt spid="1444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425"/>
                                        </p:tgtEl>
                                        <p:attrNameLst>
                                          <p:attrName>style.visibility</p:attrName>
                                        </p:attrNameLst>
                                      </p:cBhvr>
                                      <p:to>
                                        <p:strVal val="visible"/>
                                      </p:to>
                                    </p:set>
                                    <p:animEffect transition="in" filter="wipe(up)">
                                      <p:cBhvr>
                                        <p:cTn id="33" dur="500"/>
                                        <p:tgtEl>
                                          <p:spTgt spid="144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05" grpId="0" animBg="1"/>
      <p:bldP spid="144406" grpId="0" animBg="1"/>
      <p:bldP spid="144407" grpId="0" animBg="1"/>
      <p:bldP spid="144408" grpId="0" animBg="1"/>
      <p:bldP spid="144409" grpId="0" animBg="1"/>
      <p:bldP spid="144410" grpId="0" animBg="1"/>
      <p:bldP spid="144411" grpId="0" animBg="1"/>
      <p:bldP spid="1444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p:cNvPicPr>
            <a:picLocks noChangeAspect="1" noChangeArrowheads="1"/>
          </p:cNvPicPr>
          <p:nvPr/>
        </p:nvPicPr>
        <p:blipFill>
          <a:blip r:embed="rId3"/>
          <a:srcRect/>
          <a:stretch>
            <a:fillRect/>
          </a:stretch>
        </p:blipFill>
        <p:spPr bwMode="auto">
          <a:xfrm>
            <a:off x="476250" y="4924425"/>
            <a:ext cx="4468813" cy="1439863"/>
          </a:xfrm>
          <a:prstGeom prst="rect">
            <a:avLst/>
          </a:prstGeom>
          <a:noFill/>
          <a:ln w="12700">
            <a:noFill/>
            <a:miter lim="800000"/>
            <a:headEnd/>
            <a:tailEnd/>
          </a:ln>
        </p:spPr>
      </p:pic>
      <p:pic>
        <p:nvPicPr>
          <p:cNvPr id="8195" name="Picture 17"/>
          <p:cNvPicPr>
            <a:picLocks noChangeAspect="1" noChangeArrowheads="1"/>
          </p:cNvPicPr>
          <p:nvPr/>
        </p:nvPicPr>
        <p:blipFill>
          <a:blip r:embed="rId4"/>
          <a:srcRect/>
          <a:stretch>
            <a:fillRect/>
          </a:stretch>
        </p:blipFill>
        <p:spPr bwMode="auto">
          <a:xfrm>
            <a:off x="4967288" y="4943475"/>
            <a:ext cx="4303712" cy="1387475"/>
          </a:xfrm>
          <a:prstGeom prst="rect">
            <a:avLst/>
          </a:prstGeom>
          <a:noFill/>
          <a:ln w="12700">
            <a:noFill/>
            <a:miter lim="800000"/>
            <a:headEnd/>
            <a:tailEnd/>
          </a:ln>
        </p:spPr>
      </p:pic>
      <p:sp>
        <p:nvSpPr>
          <p:cNvPr id="8196" name="Rectangle 18"/>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8197" name="Text Box 19"/>
          <p:cNvSpPr txBox="1">
            <a:spLocks noChangeArrowheads="1"/>
          </p:cNvSpPr>
          <p:nvPr/>
        </p:nvSpPr>
        <p:spPr bwMode="auto">
          <a:xfrm>
            <a:off x="342900" y="571500"/>
            <a:ext cx="6380163"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a:t>
            </a:r>
            <a:r>
              <a:rPr lang="zh-TW" altLang="en-US" sz="3200" b="1" dirty="0">
                <a:solidFill>
                  <a:srgbClr val="003366"/>
                </a:solidFill>
                <a:latin typeface="標楷體" pitchFamily="65" charset="-120"/>
              </a:rPr>
              <a:t>本會簡介</a:t>
            </a:r>
            <a:r>
              <a:rPr lang="en-US" altLang="zh-TW" sz="3200" b="1" dirty="0">
                <a:solidFill>
                  <a:srgbClr val="003366"/>
                </a:solidFill>
                <a:latin typeface="標楷體" pitchFamily="65" charset="-120"/>
              </a:rPr>
              <a:t> / </a:t>
            </a:r>
            <a:r>
              <a:rPr lang="en-US" altLang="zh-TW" sz="3200" b="1" dirty="0">
                <a:solidFill>
                  <a:srgbClr val="003366"/>
                </a:solidFill>
                <a:latin typeface="Calibri" pitchFamily="34" charset="0"/>
                <a:ea typeface="SimSun" pitchFamily="2" charset="-122"/>
              </a:rPr>
              <a:t>PCC Overview</a:t>
            </a:r>
            <a:endParaRPr lang="zh-TW" altLang="en-US" sz="3200" b="1" dirty="0">
              <a:solidFill>
                <a:srgbClr val="003366"/>
              </a:solidFill>
              <a:latin typeface="Calibri" pitchFamily="34" charset="0"/>
              <a:ea typeface="SimSun" pitchFamily="2" charset="-122"/>
            </a:endParaRPr>
          </a:p>
        </p:txBody>
      </p:sp>
      <p:sp>
        <p:nvSpPr>
          <p:cNvPr id="8198" name="AutoShape 20"/>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8199" name="Rectangle 21"/>
          <p:cNvSpPr>
            <a:spLocks noChangeArrowheads="1"/>
          </p:cNvSpPr>
          <p:nvPr/>
        </p:nvSpPr>
        <p:spPr bwMode="auto">
          <a:xfrm>
            <a:off x="142875" y="1308100"/>
            <a:ext cx="9347200"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8200" name="Rectangle 22"/>
          <p:cNvSpPr>
            <a:spLocks noChangeArrowheads="1"/>
          </p:cNvSpPr>
          <p:nvPr/>
        </p:nvSpPr>
        <p:spPr bwMode="auto">
          <a:xfrm>
            <a:off x="203200" y="1366838"/>
            <a:ext cx="9431338" cy="519112"/>
          </a:xfrm>
          <a:prstGeom prst="rect">
            <a:avLst/>
          </a:prstGeom>
          <a:noFill/>
          <a:ln w="12700">
            <a:noFill/>
            <a:miter lim="800000"/>
            <a:headEnd/>
            <a:tailEnd/>
          </a:ln>
        </p:spPr>
        <p:txBody>
          <a:bodyPr>
            <a:spAutoFit/>
          </a:bodyPr>
          <a:lstStyle/>
          <a:p>
            <a:pPr algn="l"/>
            <a:r>
              <a:rPr lang="en-US" altLang="zh-TW" sz="2800" b="1" dirty="0">
                <a:solidFill>
                  <a:schemeClr val="bg1"/>
                </a:solidFill>
                <a:latin typeface="Calibri" pitchFamily="34" charset="0"/>
              </a:rPr>
              <a:t>iii. </a:t>
            </a:r>
            <a:r>
              <a:rPr lang="zh-TW" altLang="en-US" sz="2800" b="1" dirty="0">
                <a:solidFill>
                  <a:schemeClr val="bg1"/>
                </a:solidFill>
                <a:latin typeface="Calibri" pitchFamily="34" charset="0"/>
              </a:rPr>
              <a:t>主管法令及主要業務 </a:t>
            </a:r>
            <a:r>
              <a:rPr lang="en-US" altLang="zh-TW" sz="2800" b="1" dirty="0">
                <a:solidFill>
                  <a:schemeClr val="bg1"/>
                </a:solidFill>
                <a:latin typeface="Calibri" pitchFamily="34" charset="0"/>
              </a:rPr>
              <a:t>/ </a:t>
            </a:r>
            <a:r>
              <a:rPr lang="en-US" altLang="zh-TW" sz="2600" b="1" dirty="0">
                <a:solidFill>
                  <a:schemeClr val="bg1"/>
                </a:solidFill>
                <a:latin typeface="Calibri" pitchFamily="34" charset="0"/>
              </a:rPr>
              <a:t>Laws and Major Functions</a:t>
            </a:r>
            <a:r>
              <a:rPr lang="zh-TW" altLang="en-US" sz="2600" b="1" dirty="0">
                <a:solidFill>
                  <a:schemeClr val="bg1"/>
                </a:solidFill>
                <a:latin typeface="Calibri" pitchFamily="34" charset="0"/>
              </a:rPr>
              <a:t> </a:t>
            </a:r>
          </a:p>
        </p:txBody>
      </p:sp>
      <p:sp>
        <p:nvSpPr>
          <p:cNvPr id="8201" name="Rectangle 23"/>
          <p:cNvSpPr>
            <a:spLocks noChangeArrowheads="1"/>
          </p:cNvSpPr>
          <p:nvPr/>
        </p:nvSpPr>
        <p:spPr bwMode="auto">
          <a:xfrm>
            <a:off x="403225" y="2582863"/>
            <a:ext cx="7793038" cy="457200"/>
          </a:xfrm>
          <a:prstGeom prst="rect">
            <a:avLst/>
          </a:prstGeom>
          <a:noFill/>
          <a:ln w="12700">
            <a:noFill/>
            <a:miter lim="800000"/>
            <a:headEnd/>
            <a:tailEnd/>
          </a:ln>
        </p:spPr>
        <p:txBody>
          <a:bodyPr>
            <a:spAutoFit/>
          </a:bodyPr>
          <a:lstStyle/>
          <a:p>
            <a:pPr marL="261938" indent="-261938" algn="just">
              <a:spcBef>
                <a:spcPct val="0"/>
              </a:spcBef>
            </a:pPr>
            <a:r>
              <a:rPr lang="zh-TW" altLang="en-US" sz="2400" b="1">
                <a:solidFill>
                  <a:srgbClr val="990033"/>
                </a:solidFill>
              </a:rPr>
              <a:t>   </a:t>
            </a:r>
            <a:endParaRPr lang="en-US" altLang="zh-TW" sz="2800" b="1">
              <a:solidFill>
                <a:srgbClr val="990033"/>
              </a:solidFill>
              <a:latin typeface="Arial Narrow" pitchFamily="34" charset="0"/>
            </a:endParaRPr>
          </a:p>
        </p:txBody>
      </p:sp>
      <p:sp>
        <p:nvSpPr>
          <p:cNvPr id="8202" name="Rectangle 3"/>
          <p:cNvSpPr>
            <a:spLocks noChangeArrowheads="1"/>
          </p:cNvSpPr>
          <p:nvPr/>
        </p:nvSpPr>
        <p:spPr bwMode="auto">
          <a:xfrm>
            <a:off x="620713" y="2017713"/>
            <a:ext cx="8828087" cy="2671762"/>
          </a:xfrm>
          <a:prstGeom prst="rect">
            <a:avLst/>
          </a:prstGeom>
          <a:noFill/>
          <a:ln w="9525">
            <a:noFill/>
            <a:miter lim="800000"/>
            <a:headEnd/>
            <a:tailEnd/>
          </a:ln>
        </p:spPr>
        <p:txBody>
          <a:bodyPr lIns="92075" tIns="46038" rIns="92075" bIns="46038">
            <a:spAutoFit/>
          </a:bodyPr>
          <a:lstStyle/>
          <a:p>
            <a:pPr marL="285750" indent="-285750" algn="l" eaLnBrk="1" hangingPunct="1">
              <a:spcBef>
                <a:spcPct val="20000"/>
              </a:spcBef>
              <a:buFont typeface="Wingdings" pitchFamily="2" charset="2"/>
              <a:buChar char="Ø"/>
            </a:pPr>
            <a:r>
              <a:rPr lang="zh-TW" altLang="en-US" sz="2600" b="1" dirty="0" smtClean="0">
                <a:solidFill>
                  <a:srgbClr val="003366"/>
                </a:solidFill>
                <a:latin typeface="Calibri" pitchFamily="34" charset="0"/>
              </a:rPr>
              <a:t>政府採購法 </a:t>
            </a:r>
            <a:r>
              <a:rPr lang="en-US" altLang="zh-TW" sz="2600" b="1" dirty="0" smtClean="0">
                <a:solidFill>
                  <a:srgbClr val="003366"/>
                </a:solidFill>
                <a:latin typeface="Calibri" pitchFamily="34" charset="0"/>
              </a:rPr>
              <a:t>/ </a:t>
            </a:r>
            <a:r>
              <a:rPr lang="en-US" altLang="zh-TW" b="1" dirty="0">
                <a:solidFill>
                  <a:schemeClr val="tx2"/>
                </a:solidFill>
                <a:latin typeface="Calibri" pitchFamily="34" charset="0"/>
              </a:rPr>
              <a:t>Government Procurement Act</a:t>
            </a:r>
          </a:p>
          <a:p>
            <a:pPr marL="285750" indent="-285750" algn="l" eaLnBrk="1" hangingPunct="1">
              <a:spcBef>
                <a:spcPct val="20000"/>
              </a:spcBef>
              <a:buFont typeface="Wingdings" pitchFamily="2" charset="2"/>
              <a:buChar char="Ø"/>
            </a:pPr>
            <a:r>
              <a:rPr lang="zh-TW" altLang="en-US" sz="2600" b="1" dirty="0">
                <a:solidFill>
                  <a:srgbClr val="003366"/>
                </a:solidFill>
                <a:latin typeface="Calibri" pitchFamily="34" charset="0"/>
              </a:rPr>
              <a:t>技師</a:t>
            </a:r>
            <a:r>
              <a:rPr lang="zh-TW" altLang="en-US" sz="2600" b="1" dirty="0" smtClean="0">
                <a:solidFill>
                  <a:srgbClr val="003366"/>
                </a:solidFill>
                <a:latin typeface="Calibri" pitchFamily="34" charset="0"/>
              </a:rPr>
              <a:t>法 </a:t>
            </a:r>
            <a:r>
              <a:rPr lang="en-US" altLang="zh-TW" sz="2600" b="1" dirty="0" smtClean="0">
                <a:solidFill>
                  <a:srgbClr val="003366"/>
                </a:solidFill>
                <a:latin typeface="Calibri" pitchFamily="34" charset="0"/>
              </a:rPr>
              <a:t>/ </a:t>
            </a:r>
            <a:r>
              <a:rPr lang="en-US" altLang="zh-TW" b="1" dirty="0">
                <a:solidFill>
                  <a:schemeClr val="tx2"/>
                </a:solidFill>
                <a:latin typeface="Calibri" pitchFamily="34" charset="0"/>
              </a:rPr>
              <a:t>Professional Engineers Act</a:t>
            </a:r>
          </a:p>
          <a:p>
            <a:pPr marL="285750" indent="-285750" algn="l" eaLnBrk="1" hangingPunct="1">
              <a:spcBef>
                <a:spcPct val="20000"/>
              </a:spcBef>
              <a:buFont typeface="Wingdings" pitchFamily="2" charset="2"/>
              <a:buChar char="Ø"/>
            </a:pPr>
            <a:r>
              <a:rPr lang="zh-TW" altLang="en-US" sz="2600" b="1" dirty="0">
                <a:solidFill>
                  <a:srgbClr val="003366"/>
                </a:solidFill>
                <a:latin typeface="Calibri" pitchFamily="34" charset="0"/>
              </a:rPr>
              <a:t>工程技術顧問公司管理</a:t>
            </a:r>
            <a:r>
              <a:rPr lang="zh-TW" altLang="en-US" sz="2600" b="1" dirty="0" smtClean="0">
                <a:solidFill>
                  <a:srgbClr val="003366"/>
                </a:solidFill>
                <a:latin typeface="Calibri" pitchFamily="34" charset="0"/>
              </a:rPr>
              <a:t>條例 </a:t>
            </a:r>
            <a:r>
              <a:rPr lang="en-US" altLang="zh-TW" sz="2600" b="1" dirty="0" smtClean="0">
                <a:solidFill>
                  <a:srgbClr val="003366"/>
                </a:solidFill>
                <a:latin typeface="Calibri" pitchFamily="34" charset="0"/>
              </a:rPr>
              <a:t>/ </a:t>
            </a:r>
            <a:r>
              <a:rPr lang="en-US" altLang="zh-TW" b="1" dirty="0">
                <a:solidFill>
                  <a:schemeClr val="tx2"/>
                </a:solidFill>
                <a:latin typeface="Calibri" pitchFamily="34" charset="0"/>
              </a:rPr>
              <a:t>Act Governing the</a:t>
            </a:r>
            <a:r>
              <a:rPr lang="en-US" altLang="zh-TW" sz="2600" b="1" dirty="0">
                <a:solidFill>
                  <a:srgbClr val="003366"/>
                </a:solidFill>
                <a:latin typeface="Calibri" pitchFamily="34" charset="0"/>
              </a:rPr>
              <a:t> </a:t>
            </a:r>
            <a:r>
              <a:rPr lang="en-US" altLang="zh-TW" b="1" dirty="0">
                <a:solidFill>
                  <a:schemeClr val="tx2"/>
                </a:solidFill>
                <a:latin typeface="Calibri" pitchFamily="34" charset="0"/>
              </a:rPr>
              <a:t>Administration of Professional Engineering Consulting Firms</a:t>
            </a:r>
          </a:p>
          <a:p>
            <a:pPr marL="285750" indent="-285750" algn="l" eaLnBrk="1" hangingPunct="1">
              <a:spcBef>
                <a:spcPct val="20000"/>
              </a:spcBef>
              <a:buFont typeface="Wingdings" pitchFamily="2" charset="2"/>
              <a:buChar char="Ø"/>
            </a:pPr>
            <a:r>
              <a:rPr lang="zh-TW" altLang="en-US" sz="2600" b="1" dirty="0">
                <a:solidFill>
                  <a:srgbClr val="003366"/>
                </a:solidFill>
                <a:latin typeface="Calibri" pitchFamily="34" charset="0"/>
              </a:rPr>
              <a:t>上述法令之施行細則及相關規定 </a:t>
            </a:r>
            <a:r>
              <a:rPr lang="en-US" altLang="zh-TW" sz="2600" b="1" dirty="0">
                <a:solidFill>
                  <a:srgbClr val="003366"/>
                </a:solidFill>
                <a:latin typeface="Calibri" pitchFamily="34" charset="0"/>
              </a:rPr>
              <a:t>/ </a:t>
            </a:r>
            <a:r>
              <a:rPr lang="en-US" altLang="zh-TW" b="1" dirty="0">
                <a:solidFill>
                  <a:schemeClr val="tx2"/>
                </a:solidFill>
                <a:latin typeface="Calibri" pitchFamily="34" charset="0"/>
              </a:rPr>
              <a:t>Rules and Regulations of the Aforementioned Acts</a:t>
            </a:r>
            <a:endParaRPr lang="zh-TW" altLang="en-US" b="1" dirty="0">
              <a:solidFill>
                <a:schemeClr val="tx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0243"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0244" name="Text Box 4"/>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II.</a:t>
            </a:r>
            <a:r>
              <a:rPr lang="zh-TW" altLang="en-US" sz="3200" b="1" dirty="0">
                <a:solidFill>
                  <a:srgbClr val="003366"/>
                </a:solidFill>
                <a:latin typeface="標楷體" pitchFamily="65" charset="-120"/>
              </a:rPr>
              <a:t>政府採購</a:t>
            </a:r>
            <a:r>
              <a:rPr lang="en-US" altLang="zh-TW" sz="3200" b="1" dirty="0">
                <a:solidFill>
                  <a:srgbClr val="003366"/>
                </a:solidFill>
                <a:latin typeface="標楷體" pitchFamily="65" charset="-120"/>
              </a:rPr>
              <a:t> / </a:t>
            </a:r>
            <a:r>
              <a:rPr lang="zh-TW" altLang="zh-TW" sz="3200" b="1" dirty="0">
                <a:solidFill>
                  <a:srgbClr val="003366"/>
                </a:solidFill>
                <a:latin typeface="Calibri" pitchFamily="34" charset="0"/>
                <a:ea typeface="SimSun" pitchFamily="2" charset="-122"/>
              </a:rPr>
              <a:t>Government Procurement</a:t>
            </a:r>
            <a:endParaRPr lang="zh-TW" altLang="en-US" sz="3200" b="1" dirty="0">
              <a:solidFill>
                <a:srgbClr val="003366"/>
              </a:solidFill>
              <a:latin typeface="Calibri" pitchFamily="34" charset="0"/>
              <a:ea typeface="SimSun" pitchFamily="2" charset="-122"/>
            </a:endParaRPr>
          </a:p>
        </p:txBody>
      </p:sp>
      <p:sp>
        <p:nvSpPr>
          <p:cNvPr id="10245" name="Rectangle 5"/>
          <p:cNvSpPr>
            <a:spLocks noChangeArrowheads="1"/>
          </p:cNvSpPr>
          <p:nvPr/>
        </p:nvSpPr>
        <p:spPr bwMode="auto">
          <a:xfrm>
            <a:off x="142875" y="1308100"/>
            <a:ext cx="7315200"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10246" name="Rectangle 6"/>
          <p:cNvSpPr>
            <a:spLocks noChangeArrowheads="1"/>
          </p:cNvSpPr>
          <p:nvPr/>
        </p:nvSpPr>
        <p:spPr bwMode="auto">
          <a:xfrm>
            <a:off x="203200" y="1366838"/>
            <a:ext cx="7308850" cy="519112"/>
          </a:xfrm>
          <a:prstGeom prst="rect">
            <a:avLst/>
          </a:prstGeom>
          <a:noFill/>
          <a:ln w="12700">
            <a:noFill/>
            <a:miter lim="800000"/>
            <a:headEnd/>
            <a:tailEnd/>
          </a:ln>
        </p:spPr>
        <p:txBody>
          <a:bodyPr>
            <a:spAutoFit/>
          </a:bodyPr>
          <a:lstStyle/>
          <a:p>
            <a:pPr algn="l"/>
            <a:r>
              <a:rPr lang="en-US" altLang="zh-TW" sz="2800" b="1" dirty="0" err="1">
                <a:solidFill>
                  <a:schemeClr val="bg1"/>
                </a:solidFill>
                <a:latin typeface="Calibri" pitchFamily="34" charset="0"/>
              </a:rPr>
              <a:t>i</a:t>
            </a:r>
            <a:r>
              <a:rPr lang="en-US" altLang="zh-TW" sz="2800" b="1" dirty="0">
                <a:solidFill>
                  <a:schemeClr val="bg1"/>
                </a:solidFill>
                <a:latin typeface="Calibri" pitchFamily="34" charset="0"/>
              </a:rPr>
              <a:t>. </a:t>
            </a:r>
            <a:r>
              <a:rPr lang="zh-TW" altLang="zh-TW" sz="2800" b="1" dirty="0">
                <a:solidFill>
                  <a:schemeClr val="bg1"/>
                </a:solidFill>
                <a:latin typeface="Calibri" pitchFamily="34" charset="0"/>
              </a:rPr>
              <a:t>政府採購</a:t>
            </a:r>
            <a:r>
              <a:rPr lang="zh-TW" altLang="en-US" sz="2800" b="1" dirty="0">
                <a:solidFill>
                  <a:schemeClr val="bg1"/>
                </a:solidFill>
                <a:latin typeface="Calibri" pitchFamily="34" charset="0"/>
              </a:rPr>
              <a:t>法 </a:t>
            </a:r>
            <a:r>
              <a:rPr lang="en-US" altLang="zh-TW" sz="2800" b="1" dirty="0">
                <a:solidFill>
                  <a:schemeClr val="bg1"/>
                </a:solidFill>
                <a:latin typeface="Calibri" pitchFamily="34" charset="0"/>
              </a:rPr>
              <a:t>/</a:t>
            </a:r>
            <a:r>
              <a:rPr lang="en-US" altLang="zh-TW" sz="2800" dirty="0">
                <a:solidFill>
                  <a:schemeClr val="bg1"/>
                </a:solidFill>
                <a:latin typeface="Calibri" pitchFamily="34" charset="0"/>
              </a:rPr>
              <a:t> </a:t>
            </a:r>
            <a:r>
              <a:rPr lang="en-US" altLang="zh-TW" sz="2600" b="1" dirty="0">
                <a:solidFill>
                  <a:schemeClr val="bg1"/>
                </a:solidFill>
                <a:latin typeface="Calibri" pitchFamily="34" charset="0"/>
              </a:rPr>
              <a:t>Government Procurement Act</a:t>
            </a:r>
            <a:endParaRPr lang="zh-TW" altLang="en-US" sz="2600" b="1" dirty="0">
              <a:solidFill>
                <a:schemeClr val="bg1"/>
              </a:solidFill>
              <a:latin typeface="Calibri" pitchFamily="34" charset="0"/>
            </a:endParaRPr>
          </a:p>
        </p:txBody>
      </p:sp>
      <p:sp>
        <p:nvSpPr>
          <p:cNvPr id="10247" name="Rectangle 3"/>
          <p:cNvSpPr>
            <a:spLocks noChangeArrowheads="1"/>
          </p:cNvSpPr>
          <p:nvPr/>
        </p:nvSpPr>
        <p:spPr bwMode="auto">
          <a:xfrm>
            <a:off x="422275" y="1979613"/>
            <a:ext cx="7189788" cy="2287587"/>
          </a:xfrm>
          <a:prstGeom prst="rect">
            <a:avLst/>
          </a:prstGeom>
          <a:noFill/>
          <a:ln w="9525">
            <a:noFill/>
            <a:miter lim="800000"/>
            <a:headEnd/>
            <a:tailEnd/>
          </a:ln>
        </p:spPr>
        <p:txBody>
          <a:bodyPr lIns="92075" tIns="46038" rIns="92075" bIns="46038">
            <a:spAutoFit/>
          </a:bodyPr>
          <a:lstStyle/>
          <a:p>
            <a:pPr marL="285750" indent="-285750" algn="l" eaLnBrk="1" hangingPunct="1">
              <a:spcBef>
                <a:spcPct val="0"/>
              </a:spcBef>
              <a:buFont typeface="Wingdings" pitchFamily="2" charset="2"/>
              <a:buChar char="Ø"/>
            </a:pPr>
            <a:r>
              <a:rPr lang="zh-TW" altLang="en-US" sz="2600" b="1" dirty="0">
                <a:solidFill>
                  <a:srgbClr val="003366"/>
                </a:solidFill>
                <a:latin typeface="Calibri" pitchFamily="34" charset="0"/>
              </a:rPr>
              <a:t>生效日：</a:t>
            </a:r>
            <a:r>
              <a:rPr lang="en-US" altLang="zh-TW" sz="2600" b="1" dirty="0">
                <a:solidFill>
                  <a:srgbClr val="003366"/>
                </a:solidFill>
                <a:latin typeface="Calibri" pitchFamily="34" charset="0"/>
              </a:rPr>
              <a:t>1999</a:t>
            </a:r>
            <a:r>
              <a:rPr lang="zh-TW" altLang="en-US" sz="2600" b="1" dirty="0">
                <a:solidFill>
                  <a:srgbClr val="003366"/>
                </a:solidFill>
                <a:latin typeface="Calibri" pitchFamily="34" charset="0"/>
              </a:rPr>
              <a:t>年</a:t>
            </a:r>
            <a:r>
              <a:rPr lang="en-US" altLang="zh-TW" sz="2600" b="1" dirty="0">
                <a:solidFill>
                  <a:srgbClr val="003366"/>
                </a:solidFill>
                <a:latin typeface="Calibri" pitchFamily="34" charset="0"/>
              </a:rPr>
              <a:t>5</a:t>
            </a:r>
            <a:r>
              <a:rPr lang="zh-TW" altLang="en-US" sz="2600" b="1" dirty="0">
                <a:solidFill>
                  <a:srgbClr val="003366"/>
                </a:solidFill>
                <a:latin typeface="Calibri" pitchFamily="34" charset="0"/>
              </a:rPr>
              <a:t>月</a:t>
            </a:r>
            <a:r>
              <a:rPr lang="en-US" altLang="zh-TW" sz="2600" b="1" dirty="0">
                <a:solidFill>
                  <a:srgbClr val="003366"/>
                </a:solidFill>
                <a:latin typeface="Calibri" pitchFamily="34" charset="0"/>
              </a:rPr>
              <a:t>27</a:t>
            </a:r>
            <a:r>
              <a:rPr lang="zh-TW" altLang="en-US" sz="2600" b="1" dirty="0">
                <a:solidFill>
                  <a:srgbClr val="003366"/>
                </a:solidFill>
                <a:latin typeface="Calibri" pitchFamily="34" charset="0"/>
              </a:rPr>
              <a:t>日</a:t>
            </a:r>
          </a:p>
          <a:p>
            <a:pPr marL="285750" indent="-285750" algn="l" eaLnBrk="1" hangingPunct="1">
              <a:spcBef>
                <a:spcPct val="0"/>
              </a:spcBef>
              <a:buFont typeface="Wingdings" pitchFamily="2" charset="2"/>
              <a:buChar char="Ø"/>
            </a:pPr>
            <a:r>
              <a:rPr lang="en-US" altLang="en-US" b="1" dirty="0">
                <a:solidFill>
                  <a:schemeClr val="tx2"/>
                </a:solidFill>
                <a:latin typeface="Calibri" pitchFamily="34" charset="0"/>
              </a:rPr>
              <a:t>Effective Date: </a:t>
            </a:r>
            <a:r>
              <a:rPr lang="en-US" altLang="zh-TW" b="1" dirty="0">
                <a:solidFill>
                  <a:schemeClr val="tx2"/>
                </a:solidFill>
                <a:latin typeface="Calibri" pitchFamily="34" charset="0"/>
              </a:rPr>
              <a:t> </a:t>
            </a:r>
            <a:r>
              <a:rPr lang="en-US" altLang="en-US" b="1" dirty="0">
                <a:solidFill>
                  <a:schemeClr val="tx2"/>
                </a:solidFill>
                <a:latin typeface="Calibri" pitchFamily="34" charset="0"/>
              </a:rPr>
              <a:t>May 27, 1999</a:t>
            </a:r>
            <a:endParaRPr lang="en-US" altLang="zh-TW" b="1" dirty="0">
              <a:solidFill>
                <a:schemeClr val="tx2"/>
              </a:solidFill>
              <a:latin typeface="Calibri" pitchFamily="34" charset="0"/>
            </a:endParaRPr>
          </a:p>
          <a:p>
            <a:pPr marL="285750" indent="-285750" algn="l" eaLnBrk="1" hangingPunct="1">
              <a:spcBef>
                <a:spcPct val="0"/>
              </a:spcBef>
              <a:buFont typeface="Wingdings" pitchFamily="2" charset="2"/>
              <a:buChar char="Ø"/>
            </a:pPr>
            <a:r>
              <a:rPr lang="zh-TW" altLang="en-US" sz="2600" b="1" dirty="0">
                <a:solidFill>
                  <a:srgbClr val="003366"/>
                </a:solidFill>
                <a:latin typeface="Calibri" pitchFamily="34" charset="0"/>
              </a:rPr>
              <a:t>政府採購法符合世界貿易</a:t>
            </a:r>
            <a:r>
              <a:rPr lang="zh-TW" altLang="en-US" sz="2600" b="1" dirty="0" smtClean="0">
                <a:solidFill>
                  <a:srgbClr val="003366"/>
                </a:solidFill>
                <a:latin typeface="Calibri" pitchFamily="34" charset="0"/>
              </a:rPr>
              <a:t>組織</a:t>
            </a:r>
            <a:r>
              <a:rPr lang="en-US" altLang="zh-TW" sz="2600" b="1" dirty="0" smtClean="0">
                <a:solidFill>
                  <a:srgbClr val="003366"/>
                </a:solidFill>
                <a:latin typeface="Calibri" pitchFamily="34" charset="0"/>
              </a:rPr>
              <a:t>(WTO</a:t>
            </a:r>
            <a:r>
              <a:rPr lang="en-US" altLang="zh-TW" sz="2600" b="1" dirty="0">
                <a:solidFill>
                  <a:srgbClr val="003366"/>
                </a:solidFill>
                <a:latin typeface="Calibri" pitchFamily="34" charset="0"/>
              </a:rPr>
              <a:t>)</a:t>
            </a:r>
            <a:r>
              <a:rPr lang="zh-TW" altLang="en-US" sz="2600" b="1" dirty="0" smtClean="0">
                <a:solidFill>
                  <a:srgbClr val="003366"/>
                </a:solidFill>
                <a:latin typeface="Calibri" pitchFamily="34" charset="0"/>
              </a:rPr>
              <a:t>政府</a:t>
            </a:r>
            <a:r>
              <a:rPr lang="zh-TW" altLang="en-US" sz="2600" b="1" dirty="0">
                <a:solidFill>
                  <a:srgbClr val="003366"/>
                </a:solidFill>
                <a:latin typeface="Calibri" pitchFamily="34" charset="0"/>
              </a:rPr>
              <a:t>採購協定</a:t>
            </a:r>
            <a:r>
              <a:rPr lang="en-US" altLang="en-US" sz="2600" b="1" dirty="0">
                <a:solidFill>
                  <a:srgbClr val="003366"/>
                </a:solidFill>
                <a:latin typeface="Calibri" pitchFamily="34" charset="0"/>
              </a:rPr>
              <a:t>(GPA)</a:t>
            </a:r>
            <a:r>
              <a:rPr lang="zh-TW" altLang="en-US" sz="2600" b="1" dirty="0">
                <a:solidFill>
                  <a:srgbClr val="003366"/>
                </a:solidFill>
                <a:latin typeface="Calibri" pitchFamily="34" charset="0"/>
              </a:rPr>
              <a:t>規定</a:t>
            </a:r>
          </a:p>
          <a:p>
            <a:pPr marL="285750" indent="-285750" algn="l" eaLnBrk="1" hangingPunct="1">
              <a:spcBef>
                <a:spcPct val="0"/>
              </a:spcBef>
              <a:buFont typeface="Wingdings" pitchFamily="2" charset="2"/>
              <a:buChar char="Ø"/>
            </a:pPr>
            <a:r>
              <a:rPr lang="en-US" altLang="en-US" b="1" dirty="0">
                <a:solidFill>
                  <a:schemeClr val="tx2"/>
                </a:solidFill>
                <a:latin typeface="Calibri" pitchFamily="34" charset="0"/>
              </a:rPr>
              <a:t>In consistent with the WTO Agreement on Government Procurement (GPA)</a:t>
            </a:r>
            <a:endParaRPr lang="en-US" altLang="zh-TW" b="1" dirty="0">
              <a:solidFill>
                <a:schemeClr val="tx2"/>
              </a:solidFill>
              <a:latin typeface="Calibri" pitchFamily="34" charset="0"/>
            </a:endParaRPr>
          </a:p>
        </p:txBody>
      </p:sp>
      <p:sp>
        <p:nvSpPr>
          <p:cNvPr id="10248" name="Rectangle 3"/>
          <p:cNvSpPr>
            <a:spLocks noChangeArrowheads="1"/>
          </p:cNvSpPr>
          <p:nvPr/>
        </p:nvSpPr>
        <p:spPr bwMode="auto">
          <a:xfrm>
            <a:off x="434975" y="4391025"/>
            <a:ext cx="8534400" cy="1890713"/>
          </a:xfrm>
          <a:prstGeom prst="rect">
            <a:avLst/>
          </a:prstGeom>
          <a:noFill/>
          <a:ln w="9525">
            <a:noFill/>
            <a:miter lim="800000"/>
            <a:headEnd/>
            <a:tailEnd/>
          </a:ln>
        </p:spPr>
        <p:txBody>
          <a:bodyPr lIns="92075" tIns="46038" rIns="92075" bIns="46038">
            <a:spAutoFit/>
          </a:bodyPr>
          <a:lstStyle/>
          <a:p>
            <a:pPr marL="269875" indent="-269875" algn="l">
              <a:spcBef>
                <a:spcPct val="0"/>
              </a:spcBef>
              <a:buFont typeface="Wingdings" pitchFamily="2" charset="2"/>
              <a:buChar char="Ø"/>
            </a:pPr>
            <a:r>
              <a:rPr lang="zh-TW" altLang="zh-TW" sz="2600" b="1" dirty="0">
                <a:solidFill>
                  <a:srgbClr val="003366"/>
                </a:solidFill>
                <a:latin typeface="Calibri" pitchFamily="34" charset="0"/>
                <a:cs typeface="Calibri" pitchFamily="34" charset="0"/>
              </a:rPr>
              <a:t>我國於2009年7月15日正式成為GPA的第41個會員</a:t>
            </a:r>
            <a:r>
              <a:rPr lang="zh-TW" altLang="en-US" sz="2600" b="1" dirty="0">
                <a:solidFill>
                  <a:srgbClr val="003366"/>
                </a:solidFill>
                <a:latin typeface="Calibri" pitchFamily="34" charset="0"/>
                <a:cs typeface="Calibri" pitchFamily="34" charset="0"/>
              </a:rPr>
              <a:t>，與</a:t>
            </a:r>
            <a:r>
              <a:rPr lang="en-US" altLang="zh-TW" sz="2600" b="1" dirty="0">
                <a:solidFill>
                  <a:srgbClr val="003366"/>
                </a:solidFill>
                <a:latin typeface="Calibri" pitchFamily="34" charset="0"/>
                <a:cs typeface="Calibri" pitchFamily="34" charset="0"/>
              </a:rPr>
              <a:t>GPA</a:t>
            </a:r>
            <a:r>
              <a:rPr lang="zh-TW" altLang="en-US" sz="2600" b="1" dirty="0">
                <a:solidFill>
                  <a:srgbClr val="003366"/>
                </a:solidFill>
                <a:latin typeface="Calibri" pitchFamily="34" charset="0"/>
                <a:cs typeface="Calibri" pitchFamily="34" charset="0"/>
              </a:rPr>
              <a:t>會員相互開放政府採購市場。</a:t>
            </a:r>
          </a:p>
          <a:p>
            <a:pPr marL="269875" indent="-269875" algn="l">
              <a:spcBef>
                <a:spcPct val="0"/>
              </a:spcBef>
              <a:buFont typeface="Wingdings" pitchFamily="2" charset="2"/>
              <a:buChar char="Ø"/>
            </a:pPr>
            <a:r>
              <a:rPr lang="en-US" altLang="zh-TW" b="1" dirty="0">
                <a:solidFill>
                  <a:schemeClr val="tx2"/>
                </a:solidFill>
                <a:latin typeface="Calibri" pitchFamily="34" charset="0"/>
                <a:cs typeface="Calibri" pitchFamily="34" charset="0"/>
              </a:rPr>
              <a:t>Taiwan has become the 41st member to the GPA since July 15, 2009, and mutually opened government procurement market with other GPA members.</a:t>
            </a:r>
          </a:p>
        </p:txBody>
      </p:sp>
      <p:pic>
        <p:nvPicPr>
          <p:cNvPr id="10249" name="Picture 9" descr="gplbook"/>
          <p:cNvPicPr>
            <a:picLocks noChangeAspect="1" noChangeArrowheads="1"/>
          </p:cNvPicPr>
          <p:nvPr/>
        </p:nvPicPr>
        <p:blipFill>
          <a:blip r:embed="rId3"/>
          <a:srcRect/>
          <a:stretch>
            <a:fillRect/>
          </a:stretch>
        </p:blipFill>
        <p:spPr bwMode="auto">
          <a:xfrm>
            <a:off x="7556500" y="2068513"/>
            <a:ext cx="1987550" cy="2141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1267" name="Rectangle 8"/>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1268" name="Text Box 9"/>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II.</a:t>
            </a:r>
            <a:r>
              <a:rPr lang="zh-TW" altLang="en-US" sz="3200" b="1" dirty="0">
                <a:solidFill>
                  <a:srgbClr val="003366"/>
                </a:solidFill>
                <a:latin typeface="標楷體" pitchFamily="65" charset="-120"/>
              </a:rPr>
              <a:t>政府採購</a:t>
            </a:r>
            <a:r>
              <a:rPr lang="en-US" altLang="zh-TW" sz="3200" b="1" dirty="0">
                <a:solidFill>
                  <a:srgbClr val="003366"/>
                </a:solidFill>
                <a:latin typeface="標楷體" pitchFamily="65" charset="-120"/>
              </a:rPr>
              <a:t> / </a:t>
            </a:r>
            <a:r>
              <a:rPr lang="zh-TW" altLang="zh-TW" sz="3200" b="1" dirty="0">
                <a:solidFill>
                  <a:srgbClr val="003366"/>
                </a:solidFill>
                <a:latin typeface="Calibri" pitchFamily="34" charset="0"/>
                <a:ea typeface="SimSun" pitchFamily="2" charset="-122"/>
              </a:rPr>
              <a:t>Government Procurement</a:t>
            </a:r>
            <a:endParaRPr lang="zh-TW" altLang="en-US" sz="3200" b="1" dirty="0">
              <a:solidFill>
                <a:srgbClr val="003366"/>
              </a:solidFill>
              <a:latin typeface="Calibri" pitchFamily="34" charset="0"/>
              <a:ea typeface="SimSun" pitchFamily="2" charset="-122"/>
            </a:endParaRPr>
          </a:p>
        </p:txBody>
      </p:sp>
      <p:sp>
        <p:nvSpPr>
          <p:cNvPr id="11269" name="Rectangle 10"/>
          <p:cNvSpPr>
            <a:spLocks noChangeArrowheads="1"/>
          </p:cNvSpPr>
          <p:nvPr/>
        </p:nvSpPr>
        <p:spPr bwMode="auto">
          <a:xfrm>
            <a:off x="142875" y="1308100"/>
            <a:ext cx="9610725" cy="719138"/>
          </a:xfrm>
          <a:prstGeom prst="rect">
            <a:avLst/>
          </a:prstGeom>
          <a:solidFill>
            <a:srgbClr val="CC6600"/>
          </a:solidFill>
          <a:ln w="12700">
            <a:noFill/>
            <a:miter lim="800000"/>
            <a:headEnd/>
            <a:tailEnd/>
          </a:ln>
        </p:spPr>
        <p:txBody>
          <a:bodyPr anchor="ctr"/>
          <a:lstStyle/>
          <a:p>
            <a:endParaRPr lang="zh-TW" altLang="en-US"/>
          </a:p>
        </p:txBody>
      </p:sp>
      <p:sp>
        <p:nvSpPr>
          <p:cNvPr id="11270" name="Rectangle 11"/>
          <p:cNvSpPr>
            <a:spLocks noChangeArrowheads="1"/>
          </p:cNvSpPr>
          <p:nvPr/>
        </p:nvSpPr>
        <p:spPr bwMode="auto">
          <a:xfrm>
            <a:off x="158750" y="1384300"/>
            <a:ext cx="9725025" cy="519113"/>
          </a:xfrm>
          <a:prstGeom prst="rect">
            <a:avLst/>
          </a:prstGeom>
          <a:noFill/>
          <a:ln w="12700">
            <a:noFill/>
            <a:miter lim="800000"/>
            <a:headEnd/>
            <a:tailEnd/>
          </a:ln>
        </p:spPr>
        <p:txBody>
          <a:bodyPr>
            <a:spAutoFit/>
          </a:bodyPr>
          <a:lstStyle/>
          <a:p>
            <a:pPr algn="l"/>
            <a:r>
              <a:rPr lang="en-US" altLang="zh-TW" sz="2800" b="1" dirty="0">
                <a:solidFill>
                  <a:schemeClr val="bg1"/>
                </a:solidFill>
                <a:latin typeface="Calibri" pitchFamily="34" charset="0"/>
              </a:rPr>
              <a:t>ii. </a:t>
            </a:r>
            <a:r>
              <a:rPr lang="zh-TW" altLang="zh-TW" sz="2800" b="1" dirty="0">
                <a:solidFill>
                  <a:schemeClr val="bg1"/>
                </a:solidFill>
                <a:latin typeface="Calibri" pitchFamily="34" charset="0"/>
              </a:rPr>
              <a:t>政府採購法規</a:t>
            </a:r>
            <a:r>
              <a:rPr lang="zh-TW" altLang="zh-TW" sz="2800" dirty="0">
                <a:solidFill>
                  <a:schemeClr val="bg1"/>
                </a:solidFill>
                <a:latin typeface="Calibri" pitchFamily="34" charset="0"/>
              </a:rPr>
              <a:t> </a:t>
            </a:r>
            <a:r>
              <a:rPr lang="en-US" altLang="zh-TW" sz="2800" dirty="0">
                <a:solidFill>
                  <a:schemeClr val="bg1"/>
                </a:solidFill>
                <a:latin typeface="Calibri" pitchFamily="34" charset="0"/>
              </a:rPr>
              <a:t>/ </a:t>
            </a:r>
            <a:r>
              <a:rPr lang="en-US" altLang="zh-TW" sz="2600" b="1" dirty="0">
                <a:solidFill>
                  <a:schemeClr val="bg1"/>
                </a:solidFill>
                <a:latin typeface="Calibri" pitchFamily="34" charset="0"/>
              </a:rPr>
              <a:t>Government Procurement Laws and Regulations</a:t>
            </a:r>
            <a:endParaRPr lang="zh-TW" altLang="en-US" sz="2600" b="1" dirty="0">
              <a:solidFill>
                <a:schemeClr val="bg1"/>
              </a:solidFill>
              <a:latin typeface="Calibri" pitchFamily="34" charset="0"/>
            </a:endParaRPr>
          </a:p>
        </p:txBody>
      </p:sp>
      <p:sp>
        <p:nvSpPr>
          <p:cNvPr id="11271" name="Rectangle 3"/>
          <p:cNvSpPr>
            <a:spLocks noChangeArrowheads="1"/>
          </p:cNvSpPr>
          <p:nvPr/>
        </p:nvSpPr>
        <p:spPr bwMode="auto">
          <a:xfrm>
            <a:off x="411163" y="2138363"/>
            <a:ext cx="9070975" cy="3756025"/>
          </a:xfrm>
          <a:prstGeom prst="rect">
            <a:avLst/>
          </a:prstGeom>
          <a:noFill/>
          <a:ln w="9525">
            <a:noFill/>
            <a:miter lim="800000"/>
            <a:headEnd/>
            <a:tailEnd/>
          </a:ln>
        </p:spPr>
        <p:txBody>
          <a:bodyPr lIns="92075" tIns="46038" rIns="92075" bIns="46038">
            <a:spAutoFit/>
          </a:bodyPr>
          <a:lstStyle/>
          <a:p>
            <a:pPr marL="285750" indent="-285750" algn="l" eaLnBrk="1" hangingPunct="1">
              <a:spcBef>
                <a:spcPct val="20000"/>
              </a:spcBef>
              <a:buFont typeface="Wingdings" pitchFamily="2" charset="2"/>
              <a:buChar char="Ø"/>
            </a:pPr>
            <a:r>
              <a:rPr lang="zh-TW" altLang="en-US" sz="2600" b="1" dirty="0">
                <a:solidFill>
                  <a:srgbClr val="003366"/>
                </a:solidFill>
                <a:latin typeface="Calibri" pitchFamily="34" charset="0"/>
              </a:rPr>
              <a:t>政府採購法明定招標、決標、履約管理、驗收及爭議處理之規定，使機關辦理採購有所依循，其中並包括採購人員倫理準則等反貪腐機制。工程會訂頒各種招標文件範本供各機關參考利用。</a:t>
            </a:r>
          </a:p>
          <a:p>
            <a:pPr marL="285750" indent="-285750" algn="l" eaLnBrk="1" hangingPunct="1">
              <a:spcBef>
                <a:spcPct val="20000"/>
              </a:spcBef>
              <a:buFont typeface="Wingdings" pitchFamily="2" charset="2"/>
              <a:buChar char="Ø"/>
            </a:pPr>
            <a:r>
              <a:rPr lang="en-US" altLang="zh-TW" b="1" dirty="0">
                <a:solidFill>
                  <a:schemeClr val="tx2"/>
                </a:solidFill>
                <a:latin typeface="Calibri" pitchFamily="34" charset="0"/>
              </a:rPr>
              <a:t>Government Procurement Act prescribes the rules of invitation to tender, award of contracts, </a:t>
            </a:r>
            <a:r>
              <a:rPr lang="en-US" altLang="zh-TW" b="1" dirty="0" smtClean="0">
                <a:solidFill>
                  <a:schemeClr val="tx2"/>
                </a:solidFill>
                <a:latin typeface="Calibri" pitchFamily="34" charset="0"/>
              </a:rPr>
              <a:t>administration </a:t>
            </a:r>
            <a:r>
              <a:rPr lang="en-US" altLang="zh-TW" b="1" dirty="0">
                <a:solidFill>
                  <a:schemeClr val="tx2"/>
                </a:solidFill>
                <a:latin typeface="Calibri" pitchFamily="34" charset="0"/>
              </a:rPr>
              <a:t>of contract performance, inspection and acceptance, and dispute settlement, for government </a:t>
            </a:r>
            <a:r>
              <a:rPr lang="en-US" altLang="zh-TW" b="1" dirty="0" smtClean="0">
                <a:solidFill>
                  <a:schemeClr val="tx2"/>
                </a:solidFill>
                <a:latin typeface="Calibri" pitchFamily="34" charset="0"/>
              </a:rPr>
              <a:t>entities </a:t>
            </a:r>
            <a:r>
              <a:rPr lang="en-US" altLang="zh-TW" b="1" dirty="0">
                <a:solidFill>
                  <a:schemeClr val="tx2"/>
                </a:solidFill>
                <a:latin typeface="Calibri" pitchFamily="34" charset="0"/>
              </a:rPr>
              <a:t>to follow. It incorporates some anti-corruption measures, including the ethics regulation for the procurement personnel. PCC has issued  various model documentation as the reference for procuring entities.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953000" y="2559050"/>
            <a:ext cx="5002213" cy="965200"/>
          </a:xfrm>
          <a:prstGeom prst="rect">
            <a:avLst/>
          </a:prstGeom>
          <a:noFill/>
          <a:ln w="9525">
            <a:noFill/>
            <a:miter lim="800000"/>
            <a:headEnd/>
            <a:tailEnd/>
          </a:ln>
        </p:spPr>
        <p:txBody>
          <a:bodyPr lIns="92075" tIns="46038" rIns="92075" bIns="46038">
            <a:spAutoFit/>
          </a:bodyPr>
          <a:lstStyle/>
          <a:p>
            <a:pPr marL="285750" indent="-19050" algn="just" eaLnBrk="1" hangingPunct="1">
              <a:spcBef>
                <a:spcPct val="20000"/>
              </a:spcBef>
            </a:pPr>
            <a:endParaRPr lang="en-US" altLang="zh-TW" sz="2600" b="1">
              <a:solidFill>
                <a:schemeClr val="tx1"/>
              </a:solidFill>
              <a:latin typeface="Arial Narrow" pitchFamily="34" charset="0"/>
            </a:endParaRPr>
          </a:p>
          <a:p>
            <a:pPr marL="285750" indent="-19050" algn="just" eaLnBrk="1" hangingPunct="1">
              <a:spcBef>
                <a:spcPct val="20000"/>
              </a:spcBef>
            </a:pPr>
            <a:endParaRPr lang="en-US" altLang="zh-TW" sz="2600" b="1">
              <a:solidFill>
                <a:schemeClr val="tx1"/>
              </a:solidFill>
              <a:latin typeface="Arial Narrow" pitchFamily="34" charset="0"/>
            </a:endParaRPr>
          </a:p>
        </p:txBody>
      </p:sp>
      <p:sp>
        <p:nvSpPr>
          <p:cNvPr id="12291"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2292" name="Text Box 4"/>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II.</a:t>
            </a:r>
            <a:r>
              <a:rPr lang="zh-TW" altLang="en-US" sz="3200" b="1" dirty="0">
                <a:solidFill>
                  <a:srgbClr val="003366"/>
                </a:solidFill>
                <a:latin typeface="標楷體" pitchFamily="65" charset="-120"/>
              </a:rPr>
              <a:t>政府採購</a:t>
            </a:r>
            <a:r>
              <a:rPr lang="en-US" altLang="zh-TW" sz="3200" b="1" dirty="0">
                <a:solidFill>
                  <a:srgbClr val="003366"/>
                </a:solidFill>
                <a:latin typeface="標楷體" pitchFamily="65" charset="-120"/>
              </a:rPr>
              <a:t> / </a:t>
            </a:r>
            <a:r>
              <a:rPr lang="zh-TW" altLang="zh-TW" sz="3200" b="1" dirty="0">
                <a:solidFill>
                  <a:srgbClr val="003366"/>
                </a:solidFill>
                <a:latin typeface="Calibri" pitchFamily="34" charset="0"/>
                <a:ea typeface="SimSun" pitchFamily="2" charset="-122"/>
              </a:rPr>
              <a:t>Government Procurement</a:t>
            </a:r>
            <a:endParaRPr lang="zh-TW" altLang="en-US" sz="3200" b="1" dirty="0">
              <a:solidFill>
                <a:srgbClr val="003366"/>
              </a:solidFill>
              <a:latin typeface="Calibri" pitchFamily="34" charset="0"/>
              <a:ea typeface="SimSun" pitchFamily="2" charset="-122"/>
            </a:endParaRPr>
          </a:p>
        </p:txBody>
      </p:sp>
      <p:sp>
        <p:nvSpPr>
          <p:cNvPr id="12293" name="AutoShape 5"/>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2294" name="Rectangle 6"/>
          <p:cNvSpPr>
            <a:spLocks noChangeArrowheads="1"/>
          </p:cNvSpPr>
          <p:nvPr/>
        </p:nvSpPr>
        <p:spPr bwMode="auto">
          <a:xfrm>
            <a:off x="142875" y="1308100"/>
            <a:ext cx="9099550"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12295" name="Rectangle 7"/>
          <p:cNvSpPr>
            <a:spLocks noChangeArrowheads="1"/>
          </p:cNvSpPr>
          <p:nvPr/>
        </p:nvSpPr>
        <p:spPr bwMode="auto">
          <a:xfrm>
            <a:off x="203200" y="1366838"/>
            <a:ext cx="9386888" cy="519112"/>
          </a:xfrm>
          <a:prstGeom prst="rect">
            <a:avLst/>
          </a:prstGeom>
          <a:noFill/>
          <a:ln w="12700">
            <a:noFill/>
            <a:miter lim="800000"/>
            <a:headEnd/>
            <a:tailEnd/>
          </a:ln>
        </p:spPr>
        <p:txBody>
          <a:bodyPr>
            <a:spAutoFit/>
          </a:bodyPr>
          <a:lstStyle/>
          <a:p>
            <a:pPr algn="l"/>
            <a:r>
              <a:rPr kumimoji="0" lang="en-US" altLang="zh-TW" sz="2800" b="1" dirty="0">
                <a:solidFill>
                  <a:schemeClr val="bg1"/>
                </a:solidFill>
                <a:latin typeface="Calibri" pitchFamily="34" charset="0"/>
                <a:cs typeface="Calibri" pitchFamily="34" charset="0"/>
              </a:rPr>
              <a:t>iii</a:t>
            </a:r>
            <a:r>
              <a:rPr lang="en-US" altLang="zh-TW" sz="2800" b="1" dirty="0">
                <a:solidFill>
                  <a:schemeClr val="bg1"/>
                </a:solidFill>
                <a:latin typeface="Calibri" pitchFamily="34" charset="0"/>
                <a:cs typeface="Calibri" pitchFamily="34" charset="0"/>
              </a:rPr>
              <a:t>.</a:t>
            </a:r>
            <a:r>
              <a:rPr lang="zh-TW" altLang="en-US" sz="2800" b="1" dirty="0">
                <a:solidFill>
                  <a:schemeClr val="bg1"/>
                </a:solidFill>
                <a:latin typeface="Calibri" pitchFamily="34" charset="0"/>
                <a:cs typeface="Calibri" pitchFamily="34" charset="0"/>
              </a:rPr>
              <a:t>政府</a:t>
            </a:r>
            <a:r>
              <a:rPr lang="zh-TW" altLang="zh-TW" sz="2800" b="1" dirty="0">
                <a:solidFill>
                  <a:schemeClr val="bg1"/>
                </a:solidFill>
                <a:latin typeface="Calibri" pitchFamily="34" charset="0"/>
                <a:cs typeface="Calibri" pitchFamily="34" charset="0"/>
              </a:rPr>
              <a:t>電子採購網 </a:t>
            </a:r>
            <a:r>
              <a:rPr lang="zh-TW" altLang="zh-TW" sz="2600" dirty="0">
                <a:solidFill>
                  <a:schemeClr val="bg1"/>
                </a:solidFill>
                <a:latin typeface="Calibri" pitchFamily="34" charset="0"/>
                <a:cs typeface="Calibri" pitchFamily="34" charset="0"/>
              </a:rPr>
              <a:t>/ </a:t>
            </a:r>
            <a:r>
              <a:rPr lang="zh-TW" altLang="zh-TW" sz="2600" b="1" dirty="0">
                <a:solidFill>
                  <a:schemeClr val="bg1"/>
                </a:solidFill>
                <a:latin typeface="Calibri" pitchFamily="34" charset="0"/>
                <a:cs typeface="Calibri" pitchFamily="34" charset="0"/>
              </a:rPr>
              <a:t>GEPS </a:t>
            </a:r>
            <a:r>
              <a:rPr lang="zh-TW" altLang="zh-TW" sz="2400" b="1" dirty="0">
                <a:solidFill>
                  <a:schemeClr val="bg1"/>
                </a:solidFill>
                <a:latin typeface="Calibri" pitchFamily="34" charset="0"/>
                <a:cs typeface="Calibri" pitchFamily="34" charset="0"/>
              </a:rPr>
              <a:t>(Government E-Procurement System)</a:t>
            </a:r>
            <a:r>
              <a:rPr lang="zh-TW" altLang="zh-TW" sz="2400" dirty="0">
                <a:latin typeface="Calibri" pitchFamily="34" charset="0"/>
                <a:cs typeface="Calibri" pitchFamily="34" charset="0"/>
              </a:rPr>
              <a:t> </a:t>
            </a:r>
            <a:endParaRPr lang="zh-TW" altLang="en-US" sz="2400" dirty="0">
              <a:latin typeface="Calibri" pitchFamily="34" charset="0"/>
              <a:cs typeface="Calibri" pitchFamily="34" charset="0"/>
            </a:endParaRPr>
          </a:p>
        </p:txBody>
      </p:sp>
      <p:sp>
        <p:nvSpPr>
          <p:cNvPr id="12296" name="Rectangle 3"/>
          <p:cNvSpPr>
            <a:spLocks noChangeArrowheads="1"/>
          </p:cNvSpPr>
          <p:nvPr/>
        </p:nvSpPr>
        <p:spPr bwMode="auto">
          <a:xfrm>
            <a:off x="411163" y="2030413"/>
            <a:ext cx="9077325" cy="4225925"/>
          </a:xfrm>
          <a:prstGeom prst="rect">
            <a:avLst/>
          </a:prstGeom>
          <a:noFill/>
          <a:ln w="9525">
            <a:noFill/>
            <a:miter lim="800000"/>
            <a:headEnd/>
            <a:tailEnd/>
          </a:ln>
        </p:spPr>
        <p:txBody>
          <a:bodyPr lIns="92075" tIns="46038" rIns="92075" bIns="46038">
            <a:spAutoFit/>
          </a:bodyPr>
          <a:lstStyle/>
          <a:p>
            <a:pPr marL="285750" indent="-285750" algn="l" eaLnBrk="1" hangingPunct="1">
              <a:spcBef>
                <a:spcPct val="0"/>
              </a:spcBef>
              <a:buFont typeface="Wingdings" pitchFamily="2" charset="2"/>
              <a:buChar char="Ø"/>
            </a:pPr>
            <a:r>
              <a:rPr lang="zh-TW" altLang="zh-TW" sz="2600" b="1" dirty="0">
                <a:solidFill>
                  <a:srgbClr val="003366"/>
                </a:solidFill>
                <a:latin typeface="Calibri" pitchFamily="34" charset="0"/>
              </a:rPr>
              <a:t>推動政府採購電子化，提供機關及廠商辦理政府採購業務之電子化單一窗口</a:t>
            </a:r>
            <a:r>
              <a:rPr lang="zh-TW" altLang="en-US" sz="2600" b="1" dirty="0">
                <a:solidFill>
                  <a:srgbClr val="003366"/>
                </a:solidFill>
                <a:latin typeface="Calibri" pitchFamily="34" charset="0"/>
              </a:rPr>
              <a:t>，促進採購資訊公開化、透明化</a:t>
            </a:r>
            <a:r>
              <a:rPr lang="zh-TW" altLang="zh-TW" sz="2600" b="1" dirty="0">
                <a:solidFill>
                  <a:srgbClr val="003366"/>
                </a:solidFill>
                <a:latin typeface="Calibri" pitchFamily="34" charset="0"/>
              </a:rPr>
              <a:t>，平均每年超過</a:t>
            </a:r>
            <a:r>
              <a:rPr lang="zh-TW" altLang="en-US" sz="2600" b="1" dirty="0">
                <a:solidFill>
                  <a:srgbClr val="003366"/>
                </a:solidFill>
                <a:latin typeface="Calibri" pitchFamily="34" charset="0"/>
              </a:rPr>
              <a:t>1</a:t>
            </a:r>
            <a:r>
              <a:rPr lang="en-US" altLang="zh-TW" sz="2600" b="1" dirty="0">
                <a:solidFill>
                  <a:srgbClr val="003366"/>
                </a:solidFill>
                <a:latin typeface="Calibri" pitchFamily="34" charset="0"/>
              </a:rPr>
              <a:t>8</a:t>
            </a:r>
            <a:r>
              <a:rPr lang="zh-TW" altLang="zh-TW" sz="2600" b="1" dirty="0">
                <a:solidFill>
                  <a:srgbClr val="003366"/>
                </a:solidFill>
                <a:latin typeface="Calibri" pitchFamily="34" charset="0"/>
              </a:rPr>
              <a:t>萬件決標案件資料。</a:t>
            </a:r>
            <a:endParaRPr lang="zh-TW" altLang="en-US" sz="2600" b="1" dirty="0">
              <a:solidFill>
                <a:srgbClr val="003366"/>
              </a:solidFill>
              <a:latin typeface="Calibri" pitchFamily="34" charset="0"/>
            </a:endParaRPr>
          </a:p>
          <a:p>
            <a:pPr marL="285750" indent="-285750" algn="l" eaLnBrk="1" hangingPunct="1">
              <a:lnSpc>
                <a:spcPct val="90000"/>
              </a:lnSpc>
              <a:spcBef>
                <a:spcPct val="0"/>
              </a:spcBef>
              <a:buFont typeface="Wingdings" pitchFamily="2" charset="2"/>
              <a:buChar char="Ø"/>
            </a:pPr>
            <a:r>
              <a:rPr lang="en-US" altLang="zh-TW" b="1" dirty="0">
                <a:solidFill>
                  <a:schemeClr val="tx2"/>
                </a:solidFill>
                <a:latin typeface="Calibri" pitchFamily="34" charset="0"/>
              </a:rPr>
              <a:t>Provide single website</a:t>
            </a:r>
            <a:r>
              <a:rPr lang="zh-TW" altLang="zh-TW" b="1" dirty="0">
                <a:solidFill>
                  <a:schemeClr val="tx2"/>
                </a:solidFill>
                <a:latin typeface="Calibri" pitchFamily="34" charset="0"/>
              </a:rPr>
              <a:t> </a:t>
            </a:r>
            <a:r>
              <a:rPr lang="zh-TW" altLang="en-US" b="1" dirty="0">
                <a:solidFill>
                  <a:schemeClr val="tx2"/>
                </a:solidFill>
                <a:latin typeface="Calibri" pitchFamily="34" charset="0"/>
              </a:rPr>
              <a:t>e</a:t>
            </a:r>
            <a:r>
              <a:rPr lang="zh-TW" altLang="zh-TW" b="1" dirty="0">
                <a:solidFill>
                  <a:schemeClr val="tx2"/>
                </a:solidFill>
                <a:latin typeface="Calibri" pitchFamily="34" charset="0"/>
              </a:rPr>
              <a:t>-</a:t>
            </a:r>
            <a:r>
              <a:rPr lang="zh-TW" altLang="en-US" b="1" dirty="0">
                <a:solidFill>
                  <a:schemeClr val="tx2"/>
                </a:solidFill>
                <a:latin typeface="Calibri" pitchFamily="34" charset="0"/>
              </a:rPr>
              <a:t>p</a:t>
            </a:r>
            <a:r>
              <a:rPr lang="zh-TW" altLang="zh-TW" b="1" dirty="0">
                <a:solidFill>
                  <a:schemeClr val="tx2"/>
                </a:solidFill>
                <a:latin typeface="Calibri" pitchFamily="34" charset="0"/>
              </a:rPr>
              <a:t>rocurement </a:t>
            </a:r>
            <a:r>
              <a:rPr lang="en-US" altLang="zh-TW" b="1" dirty="0">
                <a:solidFill>
                  <a:schemeClr val="tx2"/>
                </a:solidFill>
                <a:latin typeface="Calibri" pitchFamily="34" charset="0"/>
              </a:rPr>
              <a:t>s</a:t>
            </a:r>
            <a:r>
              <a:rPr lang="zh-TW" altLang="zh-TW" b="1" dirty="0">
                <a:solidFill>
                  <a:schemeClr val="tx2"/>
                </a:solidFill>
                <a:latin typeface="Calibri" pitchFamily="34" charset="0"/>
              </a:rPr>
              <a:t>ervice</a:t>
            </a:r>
            <a:r>
              <a:rPr lang="en-US" altLang="zh-TW" b="1" dirty="0">
                <a:solidFill>
                  <a:schemeClr val="tx2"/>
                </a:solidFill>
                <a:latin typeface="Calibri" pitchFamily="34" charset="0"/>
              </a:rPr>
              <a:t> for government entities and suppliers to enhance the openness and transparency of procurement information.  In average, the number of awarded cases exceeds 180 thousand per year.</a:t>
            </a:r>
          </a:p>
          <a:p>
            <a:pPr marL="285750" indent="-285750" algn="l" eaLnBrk="1" hangingPunct="1">
              <a:spcBef>
                <a:spcPct val="0"/>
              </a:spcBef>
              <a:buFont typeface="Wingdings" pitchFamily="2" charset="2"/>
              <a:buChar char="Ø"/>
            </a:pPr>
            <a:r>
              <a:rPr lang="zh-TW" altLang="en-US" sz="2600" b="1" dirty="0">
                <a:solidFill>
                  <a:srgbClr val="003366"/>
                </a:solidFill>
                <a:latin typeface="Calibri" pitchFamily="34" charset="0"/>
              </a:rPr>
              <a:t>機關提供電子領標案件比率逾</a:t>
            </a:r>
            <a:r>
              <a:rPr lang="en-US" altLang="zh-TW" sz="2600" b="1" dirty="0">
                <a:solidFill>
                  <a:srgbClr val="003366"/>
                </a:solidFill>
                <a:latin typeface="Calibri" pitchFamily="34" charset="0"/>
              </a:rPr>
              <a:t>99%</a:t>
            </a:r>
            <a:r>
              <a:rPr lang="zh-TW" altLang="en-US" sz="2600" b="1" dirty="0">
                <a:solidFill>
                  <a:srgbClr val="003366"/>
                </a:solidFill>
                <a:latin typeface="Calibri" pitchFamily="34" charset="0"/>
              </a:rPr>
              <a:t>，廠商</a:t>
            </a:r>
            <a:r>
              <a:rPr lang="en-US" altLang="zh-TW" sz="2600" b="1" dirty="0">
                <a:solidFill>
                  <a:srgbClr val="003366"/>
                </a:solidFill>
                <a:latin typeface="Calibri" pitchFamily="34" charset="0"/>
              </a:rPr>
              <a:t>24</a:t>
            </a:r>
            <a:r>
              <a:rPr lang="zh-TW" altLang="en-US" sz="2600" b="1" dirty="0">
                <a:solidFill>
                  <a:srgbClr val="003366"/>
                </a:solidFill>
                <a:latin typeface="Calibri" pitchFamily="34" charset="0"/>
              </a:rPr>
              <a:t>小時均可經由政府電子採購網電子領標，平均每案約</a:t>
            </a:r>
            <a:r>
              <a:rPr lang="en-US" altLang="zh-TW" sz="2600" b="1" dirty="0">
                <a:solidFill>
                  <a:srgbClr val="003366"/>
                </a:solidFill>
                <a:latin typeface="Calibri" pitchFamily="34" charset="0"/>
              </a:rPr>
              <a:t>4</a:t>
            </a:r>
            <a:r>
              <a:rPr lang="zh-TW" altLang="en-US" sz="2600" b="1" dirty="0">
                <a:solidFill>
                  <a:srgbClr val="003366"/>
                </a:solidFill>
                <a:latin typeface="Calibri" pitchFamily="34" charset="0"/>
              </a:rPr>
              <a:t>家廠商上網領標。</a:t>
            </a:r>
          </a:p>
          <a:p>
            <a:pPr marL="285750" indent="-285750" algn="l" eaLnBrk="1" hangingPunct="1">
              <a:lnSpc>
                <a:spcPct val="90000"/>
              </a:lnSpc>
              <a:spcBef>
                <a:spcPct val="0"/>
              </a:spcBef>
              <a:buFont typeface="Wingdings" pitchFamily="2" charset="2"/>
              <a:buChar char="Ø"/>
            </a:pPr>
            <a:r>
              <a:rPr lang="en-US" altLang="zh-TW" b="1" dirty="0">
                <a:solidFill>
                  <a:schemeClr val="tx2"/>
                </a:solidFill>
                <a:latin typeface="Calibri" pitchFamily="34" charset="0"/>
              </a:rPr>
              <a:t>The ratio of cases providing e-tender documentation was more than 99%. Suppliers may download e-tender documentation from website. In average, each tender is downloaded by 4 suppliers.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347663" y="1611313"/>
            <a:ext cx="9259887" cy="4833937"/>
          </a:xfrm>
          <a:prstGeom prst="roundRect">
            <a:avLst>
              <a:gd name="adj" fmla="val 5222"/>
            </a:avLst>
          </a:prstGeom>
          <a:noFill/>
          <a:ln w="12700">
            <a:solidFill>
              <a:srgbClr val="6087A8"/>
            </a:solidFill>
            <a:round/>
            <a:headEnd/>
            <a:tailEnd/>
          </a:ln>
        </p:spPr>
        <p:txBody>
          <a:bodyPr wrap="none" anchor="ctr">
            <a:spAutoFit/>
          </a:bodyPr>
          <a:lstStyle/>
          <a:p>
            <a:endParaRPr lang="zh-TW" altLang="en-US"/>
          </a:p>
        </p:txBody>
      </p:sp>
      <p:sp>
        <p:nvSpPr>
          <p:cNvPr id="13315" name="Rectangle 3"/>
          <p:cNvSpPr>
            <a:spLocks noChangeArrowheads="1"/>
          </p:cNvSpPr>
          <p:nvPr/>
        </p:nvSpPr>
        <p:spPr bwMode="auto">
          <a:xfrm>
            <a:off x="0" y="568325"/>
            <a:ext cx="9906000" cy="631825"/>
          </a:xfrm>
          <a:prstGeom prst="rect">
            <a:avLst/>
          </a:prstGeom>
          <a:gradFill rotWithShape="1">
            <a:gsLst>
              <a:gs pos="0">
                <a:srgbClr val="8BA7BF"/>
              </a:gs>
              <a:gs pos="100000">
                <a:srgbClr val="FFFFFF"/>
              </a:gs>
            </a:gsLst>
            <a:lin ang="0" scaled="1"/>
          </a:gradFill>
          <a:ln w="9525">
            <a:noFill/>
            <a:miter lim="800000"/>
            <a:headEnd/>
            <a:tailEnd/>
          </a:ln>
        </p:spPr>
        <p:txBody>
          <a:bodyPr wrap="none" anchor="ctr"/>
          <a:lstStyle/>
          <a:p>
            <a:endParaRPr lang="zh-TW" altLang="en-US"/>
          </a:p>
        </p:txBody>
      </p:sp>
      <p:sp>
        <p:nvSpPr>
          <p:cNvPr id="13316" name="Text Box 4"/>
          <p:cNvSpPr txBox="1">
            <a:spLocks noChangeArrowheads="1"/>
          </p:cNvSpPr>
          <p:nvPr/>
        </p:nvSpPr>
        <p:spPr bwMode="auto">
          <a:xfrm>
            <a:off x="342900" y="571500"/>
            <a:ext cx="9210675" cy="584775"/>
          </a:xfrm>
          <a:prstGeom prst="rect">
            <a:avLst/>
          </a:prstGeom>
          <a:noFill/>
          <a:ln w="9525">
            <a:noFill/>
            <a:miter lim="800000"/>
            <a:headEnd/>
            <a:tailEnd/>
          </a:ln>
        </p:spPr>
        <p:txBody>
          <a:bodyPr>
            <a:spAutoFit/>
          </a:bodyPr>
          <a:lstStyle/>
          <a:p>
            <a:pPr algn="l"/>
            <a:r>
              <a:rPr lang="en-US" altLang="zh-TW" sz="3200" b="1" dirty="0">
                <a:solidFill>
                  <a:srgbClr val="003366"/>
                </a:solidFill>
                <a:latin typeface="Calibri" pitchFamily="34" charset="0"/>
                <a:ea typeface="SimSun" pitchFamily="2" charset="-122"/>
              </a:rPr>
              <a:t>II.</a:t>
            </a:r>
            <a:r>
              <a:rPr lang="zh-TW" altLang="en-US" sz="3200" b="1" dirty="0">
                <a:solidFill>
                  <a:srgbClr val="003366"/>
                </a:solidFill>
                <a:latin typeface="標楷體" pitchFamily="65" charset="-120"/>
              </a:rPr>
              <a:t>政府採購</a:t>
            </a:r>
            <a:r>
              <a:rPr lang="en-US" altLang="zh-TW" sz="3200" b="1" dirty="0">
                <a:solidFill>
                  <a:srgbClr val="003366"/>
                </a:solidFill>
                <a:latin typeface="標楷體" pitchFamily="65" charset="-120"/>
              </a:rPr>
              <a:t> / </a:t>
            </a:r>
            <a:r>
              <a:rPr lang="zh-TW" altLang="zh-TW" sz="3200" b="1" dirty="0">
                <a:solidFill>
                  <a:srgbClr val="003366"/>
                </a:solidFill>
                <a:latin typeface="Calibri" pitchFamily="34" charset="0"/>
                <a:ea typeface="SimSun" pitchFamily="2" charset="-122"/>
              </a:rPr>
              <a:t>Government Procurement</a:t>
            </a:r>
            <a:endParaRPr lang="zh-TW" altLang="en-US" sz="3200" b="1" dirty="0">
              <a:solidFill>
                <a:srgbClr val="003366"/>
              </a:solidFill>
              <a:latin typeface="Calibri" pitchFamily="34" charset="0"/>
              <a:ea typeface="SimSun" pitchFamily="2" charset="-122"/>
            </a:endParaRPr>
          </a:p>
        </p:txBody>
      </p:sp>
      <p:sp>
        <p:nvSpPr>
          <p:cNvPr id="13317" name="Rectangle 5"/>
          <p:cNvSpPr>
            <a:spLocks noChangeArrowheads="1"/>
          </p:cNvSpPr>
          <p:nvPr/>
        </p:nvSpPr>
        <p:spPr bwMode="auto">
          <a:xfrm>
            <a:off x="142874" y="1308100"/>
            <a:ext cx="9072000" cy="681038"/>
          </a:xfrm>
          <a:prstGeom prst="rect">
            <a:avLst/>
          </a:prstGeom>
          <a:solidFill>
            <a:srgbClr val="CC6600"/>
          </a:solidFill>
          <a:ln w="12700">
            <a:noFill/>
            <a:miter lim="800000"/>
            <a:headEnd/>
            <a:tailEnd/>
          </a:ln>
        </p:spPr>
        <p:txBody>
          <a:bodyPr anchor="ctr">
            <a:spAutoFit/>
          </a:bodyPr>
          <a:lstStyle/>
          <a:p>
            <a:endParaRPr lang="zh-TW" altLang="en-US"/>
          </a:p>
        </p:txBody>
      </p:sp>
      <p:sp>
        <p:nvSpPr>
          <p:cNvPr id="13318" name="Rectangle 6"/>
          <p:cNvSpPr>
            <a:spLocks noChangeArrowheads="1"/>
          </p:cNvSpPr>
          <p:nvPr/>
        </p:nvSpPr>
        <p:spPr bwMode="auto">
          <a:xfrm>
            <a:off x="203200" y="1366838"/>
            <a:ext cx="9224135" cy="523220"/>
          </a:xfrm>
          <a:prstGeom prst="rect">
            <a:avLst/>
          </a:prstGeom>
          <a:noFill/>
          <a:ln w="12700">
            <a:noFill/>
            <a:miter lim="800000"/>
            <a:headEnd/>
            <a:tailEnd/>
          </a:ln>
        </p:spPr>
        <p:txBody>
          <a:bodyPr wrap="square">
            <a:spAutoFit/>
          </a:bodyPr>
          <a:lstStyle/>
          <a:p>
            <a:pPr algn="l"/>
            <a:r>
              <a:rPr lang="en-US" altLang="zh-TW" sz="2800" b="1" dirty="0">
                <a:solidFill>
                  <a:schemeClr val="bg1"/>
                </a:solidFill>
                <a:latin typeface="Calibri" pitchFamily="34" charset="0"/>
              </a:rPr>
              <a:t>iv.</a:t>
            </a:r>
            <a:r>
              <a:rPr lang="zh-TW" altLang="en-US" sz="2800" b="1" dirty="0">
                <a:solidFill>
                  <a:schemeClr val="bg1"/>
                </a:solidFill>
                <a:latin typeface="Calibri" pitchFamily="34" charset="0"/>
              </a:rPr>
              <a:t>採購稽核監督</a:t>
            </a:r>
            <a:r>
              <a:rPr lang="zh-TW" altLang="zh-TW" sz="2800" b="1" dirty="0">
                <a:solidFill>
                  <a:schemeClr val="bg1"/>
                </a:solidFill>
                <a:latin typeface="Calibri" pitchFamily="34" charset="0"/>
              </a:rPr>
              <a:t> </a:t>
            </a:r>
            <a:r>
              <a:rPr lang="zh-TW" altLang="zh-TW" sz="2600" dirty="0" smtClean="0">
                <a:solidFill>
                  <a:schemeClr val="bg1"/>
                </a:solidFill>
                <a:latin typeface="Calibri" pitchFamily="34" charset="0"/>
              </a:rPr>
              <a:t>/</a:t>
            </a:r>
            <a:r>
              <a:rPr lang="en-US" altLang="zh-TW" sz="2600" dirty="0" smtClean="0">
                <a:solidFill>
                  <a:schemeClr val="bg1"/>
                </a:solidFill>
                <a:latin typeface="Calibri" pitchFamily="34" charset="0"/>
              </a:rPr>
              <a:t> </a:t>
            </a:r>
            <a:r>
              <a:rPr lang="en-US" altLang="zh-TW" sz="2600" b="1" dirty="0" smtClean="0">
                <a:solidFill>
                  <a:schemeClr val="bg1"/>
                </a:solidFill>
                <a:latin typeface="Calibri" pitchFamily="34" charset="0"/>
              </a:rPr>
              <a:t>Monitoring and </a:t>
            </a:r>
            <a:r>
              <a:rPr lang="en-US" altLang="zh-TW" sz="2600" b="1" dirty="0">
                <a:solidFill>
                  <a:schemeClr val="bg1"/>
                </a:solidFill>
                <a:latin typeface="Calibri" pitchFamily="34" charset="0"/>
              </a:rPr>
              <a:t>Supervisory Functions in GP </a:t>
            </a:r>
            <a:endParaRPr lang="zh-TW" altLang="en-US" sz="2600" b="1" dirty="0">
              <a:solidFill>
                <a:schemeClr val="bg1"/>
              </a:solidFill>
              <a:latin typeface="Calibri" pitchFamily="34" charset="0"/>
            </a:endParaRPr>
          </a:p>
        </p:txBody>
      </p:sp>
      <p:sp>
        <p:nvSpPr>
          <p:cNvPr id="13319" name="Rectangle 3"/>
          <p:cNvSpPr>
            <a:spLocks noChangeArrowheads="1"/>
          </p:cNvSpPr>
          <p:nvPr/>
        </p:nvSpPr>
        <p:spPr bwMode="auto">
          <a:xfrm>
            <a:off x="411163" y="2030413"/>
            <a:ext cx="8975725" cy="3809377"/>
          </a:xfrm>
          <a:prstGeom prst="rect">
            <a:avLst/>
          </a:prstGeom>
          <a:noFill/>
          <a:ln w="9525">
            <a:noFill/>
            <a:miter lim="800000"/>
            <a:headEnd/>
            <a:tailEnd/>
          </a:ln>
        </p:spPr>
        <p:txBody>
          <a:bodyPr lIns="92075" tIns="46038" rIns="92075" bIns="46038">
            <a:spAutoFit/>
          </a:bodyPr>
          <a:lstStyle/>
          <a:p>
            <a:pPr marL="285750" indent="-285750" algn="just" eaLnBrk="1" hangingPunct="1">
              <a:spcBef>
                <a:spcPct val="0"/>
              </a:spcBef>
              <a:buFont typeface="Wingdings" pitchFamily="2" charset="2"/>
              <a:buChar char="Ø"/>
            </a:pPr>
            <a:r>
              <a:rPr lang="zh-TW" altLang="en-US" sz="2600" b="1" dirty="0" smtClean="0">
                <a:solidFill>
                  <a:srgbClr val="003366"/>
                </a:solidFill>
                <a:latin typeface="Calibri" pitchFamily="34" charset="0"/>
              </a:rPr>
              <a:t>稽核監督助於導正機關不當之採購行為，減少採購缺失，促使各機關確實依法辦理採購。</a:t>
            </a:r>
            <a:endParaRPr lang="zh-TW" altLang="en-US" sz="2600" b="1" dirty="0">
              <a:solidFill>
                <a:srgbClr val="003366"/>
              </a:solidFill>
              <a:latin typeface="Calibri" pitchFamily="34" charset="0"/>
            </a:endParaRPr>
          </a:p>
          <a:p>
            <a:pPr marL="285750" indent="-285750" algn="just" eaLnBrk="1" hangingPunct="1">
              <a:spcBef>
                <a:spcPct val="0"/>
              </a:spcBef>
              <a:spcAft>
                <a:spcPct val="25000"/>
              </a:spcAft>
              <a:buFont typeface="Wingdings" pitchFamily="2" charset="2"/>
              <a:buChar char="Ø"/>
            </a:pPr>
            <a:r>
              <a:rPr lang="en-US" altLang="en-US" b="1" dirty="0" smtClean="0">
                <a:solidFill>
                  <a:schemeClr val="tx2"/>
                </a:solidFill>
                <a:latin typeface="Calibri" pitchFamily="34" charset="0"/>
              </a:rPr>
              <a:t>Monitoring and supervision help correct inappropriate procurement behaviors, reduce procurement defects, and encourage entities to abide by the laws faithfully when conducting procurement.</a:t>
            </a:r>
            <a:endParaRPr lang="zh-TW" altLang="en-US" b="1" dirty="0">
              <a:solidFill>
                <a:schemeClr val="tx2"/>
              </a:solidFill>
              <a:latin typeface="Calibri" pitchFamily="34" charset="0"/>
            </a:endParaRPr>
          </a:p>
          <a:p>
            <a:pPr marL="285750" indent="-285750" algn="just" eaLnBrk="1" hangingPunct="1">
              <a:spcBef>
                <a:spcPct val="0"/>
              </a:spcBef>
              <a:buFont typeface="Wingdings" pitchFamily="2" charset="2"/>
              <a:buChar char="Ø"/>
            </a:pPr>
            <a:r>
              <a:rPr lang="zh-TW" altLang="en-US" sz="2600" b="1" dirty="0" smtClean="0">
                <a:solidFill>
                  <a:srgbClr val="003366"/>
                </a:solidFill>
                <a:latin typeface="Calibri" pitchFamily="34" charset="0"/>
              </a:rPr>
              <a:t>全國共設有</a:t>
            </a:r>
            <a:r>
              <a:rPr lang="en-US" altLang="zh-TW" sz="2600" b="1" dirty="0" smtClean="0">
                <a:solidFill>
                  <a:srgbClr val="003366"/>
                </a:solidFill>
                <a:latin typeface="Calibri" pitchFamily="34" charset="0"/>
              </a:rPr>
              <a:t>38</a:t>
            </a:r>
            <a:r>
              <a:rPr lang="zh-TW" altLang="en-US" sz="2600" b="1" dirty="0" smtClean="0">
                <a:solidFill>
                  <a:srgbClr val="003366"/>
                </a:solidFill>
                <a:latin typeface="Calibri" pitchFamily="34" charset="0"/>
              </a:rPr>
              <a:t>個採購稽核小組，包括</a:t>
            </a:r>
            <a:r>
              <a:rPr lang="en-US" altLang="zh-TW" sz="2600" b="1" dirty="0" smtClean="0">
                <a:solidFill>
                  <a:srgbClr val="003366"/>
                </a:solidFill>
                <a:latin typeface="Calibri" pitchFamily="34" charset="0"/>
              </a:rPr>
              <a:t>15</a:t>
            </a:r>
            <a:r>
              <a:rPr lang="zh-TW" altLang="en-US" sz="2600" b="1" dirty="0" smtClean="0">
                <a:solidFill>
                  <a:srgbClr val="003366"/>
                </a:solidFill>
                <a:latin typeface="Calibri" pitchFamily="34" charset="0"/>
              </a:rPr>
              <a:t>個部會署、</a:t>
            </a:r>
            <a:r>
              <a:rPr lang="en-US" altLang="zh-TW" sz="2600" b="1" dirty="0" smtClean="0">
                <a:solidFill>
                  <a:srgbClr val="003366"/>
                </a:solidFill>
                <a:latin typeface="Calibri" pitchFamily="34" charset="0"/>
              </a:rPr>
              <a:t>22</a:t>
            </a:r>
            <a:r>
              <a:rPr lang="zh-TW" altLang="en-US" sz="2600" b="1" dirty="0" smtClean="0">
                <a:solidFill>
                  <a:srgbClr val="003366"/>
                </a:solidFill>
                <a:latin typeface="Calibri" pitchFamily="34" charset="0"/>
              </a:rPr>
              <a:t>個地方政府及工程會中央採購稽核小組。</a:t>
            </a:r>
          </a:p>
          <a:p>
            <a:pPr marL="285750" indent="-285750" algn="just" eaLnBrk="1" hangingPunct="1">
              <a:spcBef>
                <a:spcPct val="0"/>
              </a:spcBef>
              <a:buFont typeface="Wingdings" pitchFamily="2" charset="2"/>
              <a:buChar char="Ø"/>
            </a:pPr>
            <a:r>
              <a:rPr lang="en-US" altLang="zh-TW" b="1" dirty="0" smtClean="0">
                <a:solidFill>
                  <a:schemeClr val="tx2"/>
                </a:solidFill>
                <a:latin typeface="Calibri" pitchFamily="34" charset="0"/>
              </a:rPr>
              <a:t>There are 38 procurement supervision units in Taiwan: 15 units under  central government entities; 22 units under local governments; and the Central Procurement Supervision Unit, PCC.</a:t>
            </a:r>
            <a:r>
              <a:rPr lang="en-US" altLang="zh-TW" b="1" dirty="0" smtClean="0">
                <a:solidFill>
                  <a:srgbClr val="336699"/>
                </a:solidFill>
                <a:latin typeface="Calibri" pitchFamily="34" charset="0"/>
              </a:rPr>
              <a:t> </a:t>
            </a:r>
            <a:endParaRPr lang="en-US" altLang="zh-TW" b="1" dirty="0">
              <a:solidFill>
                <a:srgbClr val="336699"/>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pl-9203-委升薦">
  <a:themeElements>
    <a:clrScheme name="">
      <a:dk1>
        <a:srgbClr val="000099"/>
      </a:dk1>
      <a:lt1>
        <a:srgbClr val="FFFFFF"/>
      </a:lt1>
      <a:dk2>
        <a:srgbClr val="336699"/>
      </a:dk2>
      <a:lt2>
        <a:srgbClr val="010000"/>
      </a:lt2>
      <a:accent1>
        <a:srgbClr val="CCECFF"/>
      </a:accent1>
      <a:accent2>
        <a:srgbClr val="FFFFCC"/>
      </a:accent2>
      <a:accent3>
        <a:srgbClr val="FFFFFF"/>
      </a:accent3>
      <a:accent4>
        <a:srgbClr val="000082"/>
      </a:accent4>
      <a:accent5>
        <a:srgbClr val="E2F4FF"/>
      </a:accent5>
      <a:accent6>
        <a:srgbClr val="E7E7B9"/>
      </a:accent6>
      <a:hlink>
        <a:srgbClr val="FF9966"/>
      </a:hlink>
      <a:folHlink>
        <a:srgbClr val="FFFFCC"/>
      </a:folHlink>
    </a:clrScheme>
    <a:fontScheme name="gpl-9203-委升薦">
      <a:majorFont>
        <a:latin typeface="Century"/>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US" sz="2200" b="0" i="0" u="none" strike="noStrike" cap="none" normalizeH="0" baseline="0" smtClean="0">
            <a:ln>
              <a:noFill/>
            </a:ln>
            <a:solidFill>
              <a:srgbClr val="FF3300"/>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bg2"/>
        </a:solid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US" sz="2200" b="0" i="0" u="none" strike="noStrike" cap="none" normalizeH="0" baseline="0" smtClean="0">
            <a:ln>
              <a:noFill/>
            </a:ln>
            <a:solidFill>
              <a:srgbClr val="FF3300"/>
            </a:solidFill>
            <a:effectLst/>
            <a:latin typeface="Times New Roman" pitchFamily="18" charset="0"/>
            <a:ea typeface="標楷體" pitchFamily="65" charset="-120"/>
          </a:defRPr>
        </a:defPPr>
      </a:lstStyle>
    </a:lnDef>
  </a:objectDefaults>
  <a:extraClrSchemeLst>
    <a:extraClrScheme>
      <a:clrScheme name="gpl-9203-委升薦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pl-9203-委升薦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pl-9203-委升薦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30395</TotalTime>
  <Words>4135</Words>
  <Application>Microsoft Office PowerPoint</Application>
  <PresentationFormat>A4 紙張 (210x297 公釐)</PresentationFormat>
  <Paragraphs>327</Paragraphs>
  <Slides>25</Slides>
  <Notes>25</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gpl-9203-委升薦</vt:lpstr>
      <vt:lpstr>行政院公共工程委員會 Public Construction Commission (PCC) Executive Yuan</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vector>
  </TitlesOfParts>
  <Company>ceci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主標題</dc:title>
  <dc:creator>ceci</dc:creator>
  <cp:lastModifiedBy>2193</cp:lastModifiedBy>
  <cp:revision>2517</cp:revision>
  <cp:lastPrinted>2017-09-01T06:24:14Z</cp:lastPrinted>
  <dcterms:created xsi:type="dcterms:W3CDTF">1997-12-29T02:47:44Z</dcterms:created>
  <dcterms:modified xsi:type="dcterms:W3CDTF">2021-05-24T03:59:10Z</dcterms:modified>
</cp:coreProperties>
</file>