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0" roundtripDataSignature="AMtx7mha7jq5im19X0BtLvR2SG2ybgSg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17" name="Shape 17"/>
        <p:cNvGrpSpPr/>
        <p:nvPr/>
      </p:nvGrpSpPr>
      <p:grpSpPr>
        <a:xfrm>
          <a:off x="0" y="0"/>
          <a:ext cx="0" cy="0"/>
          <a:chOff x="0" y="0"/>
          <a:chExt cx="0" cy="0"/>
        </a:xfrm>
      </p:grpSpPr>
      <p:sp>
        <p:nvSpPr>
          <p:cNvPr id="18" name="Google Shape;1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題" type="secHead">
  <p:cSld name="SECTION_HEADER">
    <p:spTree>
      <p:nvGrpSpPr>
        <p:cNvPr id="23" name="Shape 23"/>
        <p:cNvGrpSpPr/>
        <p:nvPr/>
      </p:nvGrpSpPr>
      <p:grpSpPr>
        <a:xfrm>
          <a:off x="0" y="0"/>
          <a:ext cx="0" cy="0"/>
          <a:chOff x="0" y="0"/>
          <a:chExt cx="0" cy="0"/>
        </a:xfrm>
      </p:grpSpPr>
      <p:sp>
        <p:nvSpPr>
          <p:cNvPr id="24" name="Google Shape;24;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29" name="Shape 29"/>
        <p:cNvGrpSpPr/>
        <p:nvPr/>
      </p:nvGrpSpPr>
      <p:grpSpPr>
        <a:xfrm>
          <a:off x="0" y="0"/>
          <a:ext cx="0" cy="0"/>
          <a:chOff x="0" y="0"/>
          <a:chExt cx="0" cy="0"/>
        </a:xfrm>
      </p:grpSpPr>
      <p:sp>
        <p:nvSpPr>
          <p:cNvPr id="30" name="Google Shape;3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36" name="Shape 36"/>
        <p:cNvGrpSpPr/>
        <p:nvPr/>
      </p:nvGrpSpPr>
      <p:grpSpPr>
        <a:xfrm>
          <a:off x="0" y="0"/>
          <a:ext cx="0" cy="0"/>
          <a:chOff x="0" y="0"/>
          <a:chExt cx="0" cy="0"/>
        </a:xfrm>
      </p:grpSpPr>
      <p:sp>
        <p:nvSpPr>
          <p:cNvPr id="37" name="Google Shape;37;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45" name="Shape 45"/>
        <p:cNvGrpSpPr/>
        <p:nvPr/>
      </p:nvGrpSpPr>
      <p:grpSpPr>
        <a:xfrm>
          <a:off x="0" y="0"/>
          <a:ext cx="0" cy="0"/>
          <a:chOff x="0" y="0"/>
          <a:chExt cx="0" cy="0"/>
        </a:xfrm>
      </p:grpSpPr>
      <p:sp>
        <p:nvSpPr>
          <p:cNvPr id="46" name="Google Shape;4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0" name="Shape 50"/>
        <p:cNvGrpSpPr/>
        <p:nvPr/>
      </p:nvGrpSpPr>
      <p:grpSpPr>
        <a:xfrm>
          <a:off x="0" y="0"/>
          <a:ext cx="0" cy="0"/>
          <a:chOff x="0" y="0"/>
          <a:chExt cx="0" cy="0"/>
        </a:xfrm>
      </p:grpSpPr>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jpg"/><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gif"/><Relationship Id="rId4" Type="http://schemas.openxmlformats.org/officeDocument/2006/relationships/image" Target="../media/image16.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2313626" y="410711"/>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0" i="0" lang="zh-TW" sz="3200" u="none" cap="none" strike="noStrike">
                <a:solidFill>
                  <a:schemeClr val="dk1"/>
                </a:solidFill>
                <a:latin typeface="DFKai-SB"/>
                <a:ea typeface="DFKai-SB"/>
                <a:cs typeface="DFKai-SB"/>
                <a:sym typeface="DFKai-SB"/>
              </a:rPr>
              <a:t> 高雄市政府警察局鳳山分局重建工程(建築部份)</a:t>
            </a:r>
            <a:endParaRPr b="0" i="0" sz="3200" u="none" cap="none" strike="noStrike">
              <a:solidFill>
                <a:schemeClr val="dk1"/>
              </a:solidFill>
              <a:latin typeface="DFKai-SB"/>
              <a:ea typeface="DFKai-SB"/>
              <a:cs typeface="DFKai-SB"/>
              <a:sym typeface="DFKai-SB"/>
            </a:endParaRPr>
          </a:p>
        </p:txBody>
      </p:sp>
      <p:sp>
        <p:nvSpPr>
          <p:cNvPr id="85" name="Google Shape;85;p1"/>
          <p:cNvSpPr/>
          <p:nvPr/>
        </p:nvSpPr>
        <p:spPr>
          <a:xfrm>
            <a:off x="179512" y="410711"/>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zh-TW" sz="2400" u="none" cap="none" strike="noStrike">
                <a:solidFill>
                  <a:schemeClr val="dk1"/>
                </a:solidFill>
                <a:latin typeface="DFKai-SB"/>
                <a:ea typeface="DFKai-SB"/>
                <a:cs typeface="DFKai-SB"/>
                <a:sym typeface="DFKai-SB"/>
              </a:rPr>
              <a:t>第22屆</a:t>
            </a:r>
            <a:endParaRPr b="0" i="0" sz="2400" u="none" cap="none" strike="noStrike">
              <a:solidFill>
                <a:schemeClr val="dk1"/>
              </a:solidFill>
              <a:latin typeface="DFKai-SB"/>
              <a:ea typeface="DFKai-SB"/>
              <a:cs typeface="DFKai-SB"/>
              <a:sym typeface="DFKai-SB"/>
            </a:endParaRPr>
          </a:p>
          <a:p>
            <a:pPr indent="0" lvl="0" marL="0" marR="0" rtl="0" algn="ctr">
              <a:spcBef>
                <a:spcPts val="0"/>
              </a:spcBef>
              <a:spcAft>
                <a:spcPts val="0"/>
              </a:spcAft>
              <a:buNone/>
            </a:pPr>
            <a:r>
              <a:rPr b="0" i="0" lang="zh-TW" sz="2400" u="none" cap="none" strike="noStrike">
                <a:solidFill>
                  <a:schemeClr val="dk1"/>
                </a:solidFill>
                <a:latin typeface="DFKai-SB"/>
                <a:ea typeface="DFKai-SB"/>
                <a:cs typeface="DFKai-SB"/>
                <a:sym typeface="DFKai-SB"/>
              </a:rPr>
              <a:t>金質獎</a:t>
            </a:r>
            <a:endParaRPr b="0" i="0" sz="2400" u="none" cap="none" strike="noStrike">
              <a:solidFill>
                <a:schemeClr val="dk1"/>
              </a:solidFill>
              <a:latin typeface="DFKai-SB"/>
              <a:ea typeface="DFKai-SB"/>
              <a:cs typeface="DFKai-SB"/>
              <a:sym typeface="DFKai-SB"/>
            </a:endParaRPr>
          </a:p>
          <a:p>
            <a:pPr indent="0" lvl="0" marL="0" marR="0" rtl="0" algn="ctr">
              <a:spcBef>
                <a:spcPts val="0"/>
              </a:spcBef>
              <a:spcAft>
                <a:spcPts val="0"/>
              </a:spcAft>
              <a:buNone/>
            </a:pPr>
            <a:r>
              <a:rPr b="0" i="0" lang="zh-TW" sz="2400" u="none" cap="none" strike="noStrike">
                <a:solidFill>
                  <a:schemeClr val="dk1"/>
                </a:solidFill>
                <a:latin typeface="DFKai-SB"/>
                <a:ea typeface="DFKai-SB"/>
                <a:cs typeface="DFKai-SB"/>
                <a:sym typeface="DFKai-SB"/>
              </a:rPr>
              <a:t>品質優良獎</a:t>
            </a:r>
            <a:endParaRPr/>
          </a:p>
        </p:txBody>
      </p:sp>
      <p:pic>
        <p:nvPicPr>
          <p:cNvPr id="86" name="Google Shape;86;p1"/>
          <p:cNvPicPr preferRelativeResize="0"/>
          <p:nvPr/>
        </p:nvPicPr>
        <p:blipFill rotWithShape="1">
          <a:blip r:embed="rId3">
            <a:alphaModFix/>
          </a:blip>
          <a:srcRect b="6261" l="0" r="0" t="0"/>
          <a:stretch/>
        </p:blipFill>
        <p:spPr>
          <a:xfrm>
            <a:off x="539552" y="1864580"/>
            <a:ext cx="8280920" cy="44644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工程周延性</a:t>
            </a:r>
            <a:endParaRPr sz="4400">
              <a:solidFill>
                <a:schemeClr val="dk1"/>
              </a:solidFill>
              <a:latin typeface="DFKai-SB"/>
              <a:ea typeface="DFKai-SB"/>
              <a:cs typeface="DFKai-SB"/>
              <a:sym typeface="DFKai-SB"/>
            </a:endParaRPr>
          </a:p>
        </p:txBody>
      </p:sp>
      <p:sp>
        <p:nvSpPr>
          <p:cNvPr id="197" name="Google Shape;197;p10"/>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pic>
        <p:nvPicPr>
          <p:cNvPr id="198" name="Google Shape;198;p10"/>
          <p:cNvPicPr preferRelativeResize="0"/>
          <p:nvPr/>
        </p:nvPicPr>
        <p:blipFill rotWithShape="1">
          <a:blip r:embed="rId3">
            <a:alphaModFix/>
          </a:blip>
          <a:srcRect b="0" l="0" r="0" t="0"/>
          <a:stretch/>
        </p:blipFill>
        <p:spPr>
          <a:xfrm>
            <a:off x="827584" y="1628800"/>
            <a:ext cx="7580164" cy="46276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工程周延性</a:t>
            </a:r>
            <a:endParaRPr/>
          </a:p>
        </p:txBody>
      </p:sp>
      <p:sp>
        <p:nvSpPr>
          <p:cNvPr id="204" name="Google Shape;204;p11"/>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grpSp>
        <p:nvGrpSpPr>
          <p:cNvPr id="205" name="Google Shape;205;p11"/>
          <p:cNvGrpSpPr/>
          <p:nvPr/>
        </p:nvGrpSpPr>
        <p:grpSpPr>
          <a:xfrm>
            <a:off x="321318" y="1877133"/>
            <a:ext cx="7824822" cy="4232511"/>
            <a:chOff x="-654473" y="417495"/>
            <a:chExt cx="12603634" cy="6281889"/>
          </a:xfrm>
        </p:grpSpPr>
        <p:grpSp>
          <p:nvGrpSpPr>
            <p:cNvPr id="206" name="Google Shape;206;p11"/>
            <p:cNvGrpSpPr/>
            <p:nvPr/>
          </p:nvGrpSpPr>
          <p:grpSpPr>
            <a:xfrm>
              <a:off x="3431825" y="2815581"/>
              <a:ext cx="6237732" cy="3772753"/>
              <a:chOff x="3744688" y="1483373"/>
              <a:chExt cx="7614351" cy="4605370"/>
            </a:xfrm>
          </p:grpSpPr>
          <p:sp>
            <p:nvSpPr>
              <p:cNvPr id="207" name="Google Shape;207;p11"/>
              <p:cNvSpPr/>
              <p:nvPr/>
            </p:nvSpPr>
            <p:spPr>
              <a:xfrm>
                <a:off x="4982816" y="2475877"/>
                <a:ext cx="1852630" cy="450838"/>
              </a:xfrm>
              <a:prstGeom prst="rect">
                <a:avLst/>
              </a:prstGeom>
              <a:solidFill>
                <a:srgbClr val="D6E3BC"/>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DFKai-SB"/>
                  <a:ea typeface="DFKai-SB"/>
                  <a:cs typeface="DFKai-SB"/>
                  <a:sym typeface="DFKai-SB"/>
                </a:endParaRPr>
              </a:p>
            </p:txBody>
          </p:sp>
          <p:grpSp>
            <p:nvGrpSpPr>
              <p:cNvPr id="208" name="Google Shape;208;p11"/>
              <p:cNvGrpSpPr/>
              <p:nvPr/>
            </p:nvGrpSpPr>
            <p:grpSpPr>
              <a:xfrm>
                <a:off x="3744688" y="1483373"/>
                <a:ext cx="7614351" cy="4605370"/>
                <a:chOff x="412212" y="387670"/>
                <a:chExt cx="9425950" cy="5701073"/>
              </a:xfrm>
            </p:grpSpPr>
            <p:sp>
              <p:nvSpPr>
                <p:cNvPr id="209" name="Google Shape;209;p11"/>
                <p:cNvSpPr/>
                <p:nvPr/>
              </p:nvSpPr>
              <p:spPr>
                <a:xfrm>
                  <a:off x="3048000" y="2856036"/>
                  <a:ext cx="1988458" cy="558101"/>
                </a:xfrm>
                <a:custGeom>
                  <a:rect b="b" l="l" r="r" t="t"/>
                  <a:pathLst>
                    <a:path extrusionOk="0" h="1422400" w="1988457">
                      <a:moveTo>
                        <a:pt x="0" y="14514"/>
                      </a:moveTo>
                      <a:lnTo>
                        <a:pt x="29029" y="1407885"/>
                      </a:lnTo>
                      <a:lnTo>
                        <a:pt x="1973943" y="1422400"/>
                      </a:lnTo>
                      <a:lnTo>
                        <a:pt x="1988457" y="493485"/>
                      </a:lnTo>
                      <a:lnTo>
                        <a:pt x="1117600" y="478971"/>
                      </a:lnTo>
                      <a:lnTo>
                        <a:pt x="1132114" y="0"/>
                      </a:lnTo>
                      <a:lnTo>
                        <a:pt x="0" y="14514"/>
                      </a:lnTo>
                      <a:close/>
                    </a:path>
                  </a:pathLst>
                </a:custGeom>
                <a:solidFill>
                  <a:srgbClr val="FABF8E"/>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DFKai-SB"/>
                    <a:ea typeface="DFKai-SB"/>
                    <a:cs typeface="DFKai-SB"/>
                    <a:sym typeface="DFKai-SB"/>
                  </a:endParaRPr>
                </a:p>
              </p:txBody>
            </p:sp>
            <p:sp>
              <p:nvSpPr>
                <p:cNvPr id="210" name="Google Shape;210;p11"/>
                <p:cNvSpPr/>
                <p:nvPr/>
              </p:nvSpPr>
              <p:spPr>
                <a:xfrm>
                  <a:off x="1944914" y="2333521"/>
                  <a:ext cx="899886" cy="558101"/>
                </a:xfrm>
                <a:prstGeom prst="rect">
                  <a:avLst/>
                </a:prstGeom>
                <a:solidFill>
                  <a:srgbClr val="FFC000"/>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DFKai-SB"/>
                    <a:ea typeface="DFKai-SB"/>
                    <a:cs typeface="DFKai-SB"/>
                    <a:sym typeface="DFKai-SB"/>
                  </a:endParaRPr>
                </a:p>
              </p:txBody>
            </p:sp>
            <p:sp>
              <p:nvSpPr>
                <p:cNvPr id="211" name="Google Shape;211;p11"/>
                <p:cNvSpPr/>
                <p:nvPr/>
              </p:nvSpPr>
              <p:spPr>
                <a:xfrm>
                  <a:off x="5675086" y="2935515"/>
                  <a:ext cx="420914" cy="910771"/>
                </a:xfrm>
                <a:prstGeom prst="rect">
                  <a:avLst/>
                </a:prstGeom>
                <a:solidFill>
                  <a:srgbClr val="FFC0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DFKai-SB"/>
                    <a:ea typeface="DFKai-SB"/>
                    <a:cs typeface="DFKai-SB"/>
                    <a:sym typeface="DFKai-SB"/>
                  </a:endParaRPr>
                </a:p>
              </p:txBody>
            </p:sp>
            <p:sp>
              <p:nvSpPr>
                <p:cNvPr id="212" name="Google Shape;212;p11"/>
                <p:cNvSpPr/>
                <p:nvPr/>
              </p:nvSpPr>
              <p:spPr>
                <a:xfrm>
                  <a:off x="8781143" y="4082143"/>
                  <a:ext cx="420914" cy="910771"/>
                </a:xfrm>
                <a:prstGeom prst="rect">
                  <a:avLst/>
                </a:prstGeom>
                <a:solidFill>
                  <a:srgbClr val="FFC0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DFKai-SB"/>
                    <a:ea typeface="DFKai-SB"/>
                    <a:cs typeface="DFKai-SB"/>
                    <a:sym typeface="DFKai-SB"/>
                  </a:endParaRPr>
                </a:p>
              </p:txBody>
            </p:sp>
            <p:sp>
              <p:nvSpPr>
                <p:cNvPr id="213" name="Google Shape;213;p11"/>
                <p:cNvSpPr/>
                <p:nvPr/>
              </p:nvSpPr>
              <p:spPr>
                <a:xfrm>
                  <a:off x="6226629" y="3685163"/>
                  <a:ext cx="2554513" cy="558101"/>
                </a:xfrm>
                <a:prstGeom prst="rect">
                  <a:avLst/>
                </a:prstGeom>
                <a:solidFill>
                  <a:srgbClr val="93B3D7"/>
                </a:solidFill>
                <a:ln cap="flat" cmpd="sng" w="12700">
                  <a:solidFill>
                    <a:schemeClr val="accent1"/>
                  </a:solidFill>
                  <a:prstDash val="solid"/>
                  <a:miter lim="800000"/>
                  <a:headEnd len="sm" w="sm" type="none"/>
                  <a:tailEnd len="sm" w="sm" type="none"/>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DFKai-SB"/>
                    <a:ea typeface="DFKai-SB"/>
                    <a:cs typeface="DFKai-SB"/>
                    <a:sym typeface="DFKai-SB"/>
                  </a:endParaRPr>
                </a:p>
              </p:txBody>
            </p:sp>
            <p:pic>
              <p:nvPicPr>
                <p:cNvPr id="214" name="Google Shape;214;p11"/>
                <p:cNvPicPr preferRelativeResize="0"/>
                <p:nvPr/>
              </p:nvPicPr>
              <p:blipFill rotWithShape="1">
                <a:blip r:embed="rId3">
                  <a:alphaModFix/>
                </a:blip>
                <a:srcRect b="0" l="0" r="0" t="0"/>
                <a:stretch/>
              </p:blipFill>
              <p:spPr>
                <a:xfrm rot="5400000">
                  <a:off x="2274650" y="-1474768"/>
                  <a:ext cx="5701073" cy="9425950"/>
                </a:xfrm>
                <a:prstGeom prst="rect">
                  <a:avLst/>
                </a:prstGeom>
                <a:noFill/>
                <a:ln cap="flat" cmpd="sng" w="9525">
                  <a:solidFill>
                    <a:schemeClr val="lt1"/>
                  </a:solidFill>
                  <a:prstDash val="dash"/>
                  <a:round/>
                  <a:headEnd len="sm" w="sm" type="none"/>
                  <a:tailEnd len="sm" w="sm" type="none"/>
                </a:ln>
              </p:spPr>
            </p:pic>
          </p:grpSp>
        </p:grpSp>
        <p:sp>
          <p:nvSpPr>
            <p:cNvPr id="215" name="Google Shape;215;p11"/>
            <p:cNvSpPr/>
            <p:nvPr/>
          </p:nvSpPr>
          <p:spPr>
            <a:xfrm>
              <a:off x="-654473" y="417495"/>
              <a:ext cx="6846678" cy="7765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rgbClr val="366092"/>
                  </a:solidFill>
                  <a:latin typeface="DFKai-SB"/>
                  <a:ea typeface="DFKai-SB"/>
                  <a:cs typeface="DFKai-SB"/>
                  <a:sym typeface="DFKai-SB"/>
                </a:rPr>
                <a:t>警民共同擁有的活動空間</a:t>
              </a:r>
              <a:endParaRPr b="1" sz="2800">
                <a:solidFill>
                  <a:srgbClr val="366092"/>
                </a:solidFill>
                <a:latin typeface="DFKai-SB"/>
                <a:ea typeface="DFKai-SB"/>
                <a:cs typeface="DFKai-SB"/>
                <a:sym typeface="DFKai-SB"/>
              </a:endParaRPr>
            </a:p>
          </p:txBody>
        </p:sp>
        <p:pic>
          <p:nvPicPr>
            <p:cNvPr descr="員警與社區長輩共餐" id="216" name="Google Shape;216;p11"/>
            <p:cNvPicPr preferRelativeResize="0"/>
            <p:nvPr/>
          </p:nvPicPr>
          <p:blipFill rotWithShape="1">
            <a:blip r:embed="rId4">
              <a:alphaModFix/>
            </a:blip>
            <a:srcRect b="0" l="0" r="0" t="0"/>
            <a:stretch/>
          </p:blipFill>
          <p:spPr>
            <a:xfrm>
              <a:off x="419413" y="1698782"/>
              <a:ext cx="3757696" cy="2114530"/>
            </a:xfrm>
            <a:prstGeom prst="rect">
              <a:avLst/>
            </a:prstGeom>
            <a:noFill/>
            <a:ln>
              <a:noFill/>
            </a:ln>
          </p:spPr>
        </p:pic>
        <p:sp>
          <p:nvSpPr>
            <p:cNvPr id="217" name="Google Shape;217;p11"/>
            <p:cNvSpPr txBox="1"/>
            <p:nvPr/>
          </p:nvSpPr>
          <p:spPr>
            <a:xfrm>
              <a:off x="416654" y="4054213"/>
              <a:ext cx="2888898" cy="220494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1800"/>
                <a:buFont typeface="DFKai-SB"/>
                <a:buNone/>
              </a:pPr>
              <a:r>
                <a:rPr b="1" lang="zh-TW" sz="1800">
                  <a:solidFill>
                    <a:srgbClr val="C00000"/>
                  </a:solidFill>
                  <a:latin typeface="DFKai-SB"/>
                  <a:ea typeface="DFKai-SB"/>
                  <a:cs typeface="DFKai-SB"/>
                  <a:sym typeface="DFKai-SB"/>
                </a:rPr>
                <a:t>餐廳</a:t>
              </a:r>
              <a:endParaRPr b="1" sz="1800">
                <a:solidFill>
                  <a:srgbClr val="C00000"/>
                </a:solidFill>
                <a:latin typeface="DFKai-SB"/>
                <a:ea typeface="DFKai-SB"/>
                <a:cs typeface="DFKai-SB"/>
                <a:sym typeface="DFKai-SB"/>
              </a:endParaRPr>
            </a:p>
            <a:p>
              <a:pPr indent="0" lvl="0" marL="0" marR="0" rtl="0" algn="just">
                <a:lnSpc>
                  <a:spcPct val="100000"/>
                </a:lnSpc>
                <a:spcBef>
                  <a:spcPts val="0"/>
                </a:spcBef>
                <a:spcAft>
                  <a:spcPts val="0"/>
                </a:spcAft>
                <a:buClr>
                  <a:srgbClr val="000000"/>
                </a:buClr>
                <a:buSzPts val="1800"/>
                <a:buFont typeface="DFKai-SB"/>
                <a:buNone/>
              </a:pPr>
              <a:r>
                <a:rPr b="0" i="0" lang="zh-TW" sz="1800" u="none" cap="none" strike="noStrike">
                  <a:solidFill>
                    <a:srgbClr val="000000"/>
                  </a:solidFill>
                  <a:latin typeface="DFKai-SB"/>
                  <a:ea typeface="DFKai-SB"/>
                  <a:cs typeface="DFKai-SB"/>
                  <a:sym typeface="DFKai-SB"/>
                </a:rPr>
                <a:t>不僅提供警員平時用餐所需之空間，更能夠安排警員與在地居民共餐等活動。</a:t>
              </a:r>
              <a:endParaRPr/>
            </a:p>
          </p:txBody>
        </p:sp>
        <p:cxnSp>
          <p:nvCxnSpPr>
            <p:cNvPr id="218" name="Google Shape;218;p11"/>
            <p:cNvCxnSpPr/>
            <p:nvPr/>
          </p:nvCxnSpPr>
          <p:spPr>
            <a:xfrm rot="10800000">
              <a:off x="4177109" y="1698782"/>
              <a:ext cx="2314864" cy="2802865"/>
            </a:xfrm>
            <a:prstGeom prst="straightConnector1">
              <a:avLst/>
            </a:prstGeom>
            <a:noFill/>
            <a:ln cap="flat" cmpd="sng" w="12700">
              <a:solidFill>
                <a:schemeClr val="dk2"/>
              </a:solidFill>
              <a:prstDash val="dash"/>
              <a:miter lim="800000"/>
              <a:headEnd len="sm" w="sm" type="none"/>
              <a:tailEnd len="sm" w="sm" type="none"/>
            </a:ln>
          </p:spPr>
        </p:cxnSp>
        <p:cxnSp>
          <p:nvCxnSpPr>
            <p:cNvPr id="219" name="Google Shape;219;p11"/>
            <p:cNvCxnSpPr/>
            <p:nvPr/>
          </p:nvCxnSpPr>
          <p:spPr>
            <a:xfrm rot="10800000">
              <a:off x="419413" y="3813312"/>
              <a:ext cx="4756675" cy="1291049"/>
            </a:xfrm>
            <a:prstGeom prst="straightConnector1">
              <a:avLst/>
            </a:prstGeom>
            <a:noFill/>
            <a:ln cap="flat" cmpd="sng" w="12700">
              <a:solidFill>
                <a:schemeClr val="dk2"/>
              </a:solidFill>
              <a:prstDash val="dash"/>
              <a:miter lim="800000"/>
              <a:headEnd len="sm" w="sm" type="none"/>
              <a:tailEnd len="sm" w="sm" type="none"/>
            </a:ln>
          </p:spPr>
        </p:cxnSp>
        <p:sp>
          <p:nvSpPr>
            <p:cNvPr id="220" name="Google Shape;220;p11"/>
            <p:cNvSpPr txBox="1"/>
            <p:nvPr/>
          </p:nvSpPr>
          <p:spPr>
            <a:xfrm>
              <a:off x="5692734" y="3175356"/>
              <a:ext cx="6096000" cy="20005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zh-TW" sz="700" u="none" strike="noStrike">
                  <a:solidFill>
                    <a:schemeClr val="dk2"/>
                  </a:solidFill>
                  <a:latin typeface="DFKai-SB"/>
                  <a:ea typeface="DFKai-SB"/>
                  <a:cs typeface="DFKai-SB"/>
                  <a:sym typeface="DFKai-SB"/>
                </a:rPr>
                <a:t>圖片來源:鳳山分局提供</a:t>
              </a:r>
              <a:endParaRPr sz="700">
                <a:solidFill>
                  <a:schemeClr val="dk2"/>
                </a:solidFill>
                <a:latin typeface="DFKai-SB"/>
                <a:ea typeface="DFKai-SB"/>
                <a:cs typeface="DFKai-SB"/>
                <a:sym typeface="DFKai-SB"/>
              </a:endParaRPr>
            </a:p>
          </p:txBody>
        </p:sp>
        <p:pic>
          <p:nvPicPr>
            <p:cNvPr descr="一張含有 室內, 個人, 天花板, 團體 的圖片&#10;&#10;自動產生的描述" id="221" name="Google Shape;221;p11"/>
            <p:cNvPicPr preferRelativeResize="0"/>
            <p:nvPr/>
          </p:nvPicPr>
          <p:blipFill rotWithShape="1">
            <a:blip r:embed="rId5">
              <a:alphaModFix/>
            </a:blip>
            <a:srcRect b="11224" l="0" r="0" t="15650"/>
            <a:stretch/>
          </p:blipFill>
          <p:spPr>
            <a:xfrm>
              <a:off x="6743792" y="476416"/>
              <a:ext cx="4903049" cy="2689026"/>
            </a:xfrm>
            <a:prstGeom prst="rect">
              <a:avLst/>
            </a:prstGeom>
            <a:noFill/>
            <a:ln>
              <a:noFill/>
            </a:ln>
          </p:spPr>
        </p:pic>
        <p:cxnSp>
          <p:nvCxnSpPr>
            <p:cNvPr id="222" name="Google Shape;222;p11"/>
            <p:cNvCxnSpPr/>
            <p:nvPr/>
          </p:nvCxnSpPr>
          <p:spPr>
            <a:xfrm rot="10800000">
              <a:off x="6743792" y="3175356"/>
              <a:ext cx="493467" cy="1283480"/>
            </a:xfrm>
            <a:prstGeom prst="straightConnector1">
              <a:avLst/>
            </a:prstGeom>
            <a:noFill/>
            <a:ln cap="flat" cmpd="sng" w="12700">
              <a:solidFill>
                <a:schemeClr val="dk2"/>
              </a:solidFill>
              <a:prstDash val="dash"/>
              <a:miter lim="800000"/>
              <a:headEnd len="sm" w="sm" type="none"/>
              <a:tailEnd len="sm" w="sm" type="none"/>
            </a:ln>
          </p:spPr>
        </p:cxnSp>
        <p:cxnSp>
          <p:nvCxnSpPr>
            <p:cNvPr id="223" name="Google Shape;223;p11"/>
            <p:cNvCxnSpPr/>
            <p:nvPr/>
          </p:nvCxnSpPr>
          <p:spPr>
            <a:xfrm flipH="1" rot="10800000">
              <a:off x="8970062" y="3165442"/>
              <a:ext cx="2676779" cy="2697713"/>
            </a:xfrm>
            <a:prstGeom prst="straightConnector1">
              <a:avLst/>
            </a:prstGeom>
            <a:noFill/>
            <a:ln cap="flat" cmpd="sng" w="12700">
              <a:solidFill>
                <a:schemeClr val="dk2"/>
              </a:solidFill>
              <a:prstDash val="dash"/>
              <a:miter lim="800000"/>
              <a:headEnd len="sm" w="sm" type="none"/>
              <a:tailEnd len="sm" w="sm" type="none"/>
            </a:ln>
          </p:spPr>
        </p:cxnSp>
        <p:sp>
          <p:nvSpPr>
            <p:cNvPr id="224" name="Google Shape;224;p11"/>
            <p:cNvSpPr txBox="1"/>
            <p:nvPr/>
          </p:nvSpPr>
          <p:spPr>
            <a:xfrm>
              <a:off x="9248606" y="3449985"/>
              <a:ext cx="2700555" cy="3249399"/>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C00000"/>
                </a:buClr>
                <a:buSzPts val="1800"/>
                <a:buFont typeface="DFKai-SB"/>
                <a:buNone/>
              </a:pPr>
              <a:r>
                <a:rPr b="1" lang="zh-TW" sz="1800">
                  <a:solidFill>
                    <a:srgbClr val="C00000"/>
                  </a:solidFill>
                  <a:latin typeface="DFKai-SB"/>
                  <a:ea typeface="DFKai-SB"/>
                  <a:cs typeface="DFKai-SB"/>
                  <a:sym typeface="DFKai-SB"/>
                </a:rPr>
                <a:t>禮堂</a:t>
              </a:r>
              <a:endParaRPr b="1" sz="1800">
                <a:solidFill>
                  <a:srgbClr val="C00000"/>
                </a:solidFill>
                <a:latin typeface="DFKai-SB"/>
                <a:ea typeface="DFKai-SB"/>
                <a:cs typeface="DFKai-SB"/>
                <a:sym typeface="DFKai-SB"/>
              </a:endParaRPr>
            </a:p>
            <a:p>
              <a:pPr indent="0" lvl="0" marL="0" marR="0" rtl="0" algn="just">
                <a:lnSpc>
                  <a:spcPct val="100000"/>
                </a:lnSpc>
                <a:spcBef>
                  <a:spcPts val="0"/>
                </a:spcBef>
                <a:spcAft>
                  <a:spcPts val="0"/>
                </a:spcAft>
                <a:buClr>
                  <a:srgbClr val="000000"/>
                </a:buClr>
                <a:buSzPts val="1800"/>
                <a:buFont typeface="DFKai-SB"/>
                <a:buNone/>
              </a:pPr>
              <a:r>
                <a:rPr b="0" i="0" lang="zh-TW" sz="1800" u="none" cap="none" strike="noStrike">
                  <a:solidFill>
                    <a:srgbClr val="000000"/>
                  </a:solidFill>
                  <a:latin typeface="DFKai-SB"/>
                  <a:ea typeface="DFKai-SB"/>
                  <a:cs typeface="DFKai-SB"/>
                  <a:sym typeface="DFKai-SB"/>
                </a:rPr>
                <a:t>無設置固定的席位，未來可供各類型警民活動彈性使用，例如學生警局參訪、社區</a:t>
              </a:r>
              <a:r>
                <a:rPr lang="zh-TW" sz="1800">
                  <a:solidFill>
                    <a:schemeClr val="dk1"/>
                  </a:solidFill>
                  <a:latin typeface="DFKai-SB"/>
                  <a:ea typeface="DFKai-SB"/>
                  <a:cs typeface="DFKai-SB"/>
                  <a:sym typeface="DFKai-SB"/>
                </a:rPr>
                <a:t>卡拉OK大賽、社區教室</a:t>
              </a:r>
              <a:r>
                <a:rPr b="0" i="0" lang="zh-TW" sz="1800" u="none" cap="none" strike="noStrike">
                  <a:solidFill>
                    <a:srgbClr val="000000"/>
                  </a:solidFill>
                  <a:latin typeface="DFKai-SB"/>
                  <a:ea typeface="DFKai-SB"/>
                  <a:cs typeface="DFKai-SB"/>
                  <a:sym typeface="DFKai-SB"/>
                </a:rPr>
                <a:t>等等活動。</a:t>
              </a:r>
              <a:endParaRPr/>
            </a:p>
          </p:txBody>
        </p:sp>
        <p:sp>
          <p:nvSpPr>
            <p:cNvPr id="225" name="Google Shape;225;p11"/>
            <p:cNvSpPr txBox="1"/>
            <p:nvPr/>
          </p:nvSpPr>
          <p:spPr>
            <a:xfrm>
              <a:off x="7514007" y="4778246"/>
              <a:ext cx="742564" cy="40010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DFKai-SB"/>
                <a:buNone/>
              </a:pPr>
              <a:r>
                <a:rPr b="1" lang="zh-TW" sz="2000">
                  <a:solidFill>
                    <a:srgbClr val="FF0000"/>
                  </a:solidFill>
                  <a:latin typeface="DFKai-SB"/>
                  <a:ea typeface="DFKai-SB"/>
                  <a:cs typeface="DFKai-SB"/>
                  <a:sym typeface="DFKai-SB"/>
                </a:rPr>
                <a:t>禮堂</a:t>
              </a:r>
              <a:endParaRPr b="1" i="0" sz="2000" u="none" cap="none" strike="noStrike">
                <a:solidFill>
                  <a:srgbClr val="FF0000"/>
                </a:solidFill>
                <a:latin typeface="DFKai-SB"/>
                <a:ea typeface="DFKai-SB"/>
                <a:cs typeface="DFKai-SB"/>
                <a:sym typeface="DFKai-SB"/>
              </a:endParaRPr>
            </a:p>
          </p:txBody>
        </p:sp>
        <p:sp>
          <p:nvSpPr>
            <p:cNvPr id="226" name="Google Shape;226;p11"/>
            <p:cNvSpPr txBox="1"/>
            <p:nvPr/>
          </p:nvSpPr>
          <p:spPr>
            <a:xfrm>
              <a:off x="5153167" y="4197129"/>
              <a:ext cx="742564" cy="40010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DFKai-SB"/>
                <a:buNone/>
              </a:pPr>
              <a:r>
                <a:rPr b="1" lang="zh-TW" sz="2000">
                  <a:solidFill>
                    <a:srgbClr val="FF0000"/>
                  </a:solidFill>
                  <a:latin typeface="DFKai-SB"/>
                  <a:ea typeface="DFKai-SB"/>
                  <a:cs typeface="DFKai-SB"/>
                  <a:sym typeface="DFKai-SB"/>
                </a:rPr>
                <a:t>餐廳</a:t>
              </a:r>
              <a:endParaRPr b="1" i="0" sz="2000" u="none" cap="none" strike="noStrike">
                <a:solidFill>
                  <a:srgbClr val="FF0000"/>
                </a:solidFill>
                <a:latin typeface="DFKai-SB"/>
                <a:ea typeface="DFKai-SB"/>
                <a:cs typeface="DFKai-SB"/>
                <a:sym typeface="DFKai-SB"/>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優良事蹟</a:t>
            </a:r>
            <a:endParaRPr sz="4400">
              <a:solidFill>
                <a:schemeClr val="dk1"/>
              </a:solidFill>
              <a:latin typeface="DFKai-SB"/>
              <a:ea typeface="DFKai-SB"/>
              <a:cs typeface="DFKai-SB"/>
              <a:sym typeface="DFKai-SB"/>
            </a:endParaRPr>
          </a:p>
        </p:txBody>
      </p:sp>
      <p:sp>
        <p:nvSpPr>
          <p:cNvPr id="232" name="Google Shape;232;p12"/>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pic>
        <p:nvPicPr>
          <p:cNvPr id="233" name="Google Shape;233;p12"/>
          <p:cNvPicPr preferRelativeResize="0"/>
          <p:nvPr/>
        </p:nvPicPr>
        <p:blipFill rotWithShape="1">
          <a:blip r:embed="rId3">
            <a:alphaModFix/>
          </a:blip>
          <a:srcRect b="0" l="0" r="0" t="0"/>
          <a:stretch/>
        </p:blipFill>
        <p:spPr>
          <a:xfrm>
            <a:off x="885515" y="2720678"/>
            <a:ext cx="2235201" cy="1141994"/>
          </a:xfrm>
          <a:prstGeom prst="rect">
            <a:avLst/>
          </a:prstGeom>
          <a:noFill/>
          <a:ln>
            <a:noFill/>
          </a:ln>
        </p:spPr>
      </p:pic>
      <p:sp>
        <p:nvSpPr>
          <p:cNvPr id="234" name="Google Shape;234;p12"/>
          <p:cNvSpPr txBox="1"/>
          <p:nvPr/>
        </p:nvSpPr>
        <p:spPr>
          <a:xfrm>
            <a:off x="471279" y="1880343"/>
            <a:ext cx="3932487" cy="490134"/>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585">
                <a:solidFill>
                  <a:srgbClr val="244061"/>
                </a:solidFill>
                <a:latin typeface="Microsoft JhengHei"/>
                <a:ea typeface="Microsoft JhengHei"/>
                <a:cs typeface="Microsoft JhengHei"/>
                <a:sym typeface="Microsoft JhengHei"/>
              </a:rPr>
              <a:t>1</a:t>
            </a:r>
            <a:r>
              <a:rPr b="1" lang="zh-TW" sz="2585">
                <a:solidFill>
                  <a:srgbClr val="FF0000"/>
                </a:solidFill>
                <a:latin typeface="Microsoft JhengHei"/>
                <a:ea typeface="Microsoft JhengHei"/>
                <a:cs typeface="Microsoft JhengHei"/>
                <a:sym typeface="Microsoft JhengHei"/>
              </a:rPr>
              <a:t>.第27屆中華建築金石獎:</a:t>
            </a:r>
            <a:endParaRPr b="1" sz="2585">
              <a:solidFill>
                <a:srgbClr val="FF0000"/>
              </a:solidFill>
              <a:latin typeface="Microsoft JhengHei"/>
              <a:ea typeface="Microsoft JhengHei"/>
              <a:cs typeface="Microsoft JhengHei"/>
              <a:sym typeface="Microsoft JhengHei"/>
            </a:endParaRPr>
          </a:p>
        </p:txBody>
      </p:sp>
      <p:sp>
        <p:nvSpPr>
          <p:cNvPr id="235" name="Google Shape;235;p12"/>
          <p:cNvSpPr txBox="1"/>
          <p:nvPr/>
        </p:nvSpPr>
        <p:spPr>
          <a:xfrm>
            <a:off x="4913359" y="1878018"/>
            <a:ext cx="3663182" cy="490134"/>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585">
                <a:solidFill>
                  <a:srgbClr val="244061"/>
                </a:solidFill>
                <a:latin typeface="Microsoft JhengHei"/>
                <a:ea typeface="Microsoft JhengHei"/>
                <a:cs typeface="Microsoft JhengHei"/>
                <a:sym typeface="Microsoft JhengHei"/>
              </a:rPr>
              <a:t>2</a:t>
            </a:r>
            <a:r>
              <a:rPr b="1" lang="zh-TW" sz="2585">
                <a:solidFill>
                  <a:srgbClr val="FF0000"/>
                </a:solidFill>
                <a:latin typeface="Microsoft JhengHei"/>
                <a:ea typeface="Microsoft JhengHei"/>
                <a:cs typeface="Microsoft JhengHei"/>
                <a:sym typeface="Microsoft JhengHei"/>
              </a:rPr>
              <a:t>.2021國家卓越建設獎:</a:t>
            </a:r>
            <a:endParaRPr b="1" sz="2585">
              <a:solidFill>
                <a:srgbClr val="FF0000"/>
              </a:solidFill>
              <a:latin typeface="Microsoft JhengHei"/>
              <a:ea typeface="Microsoft JhengHei"/>
              <a:cs typeface="Microsoft JhengHei"/>
              <a:sym typeface="Microsoft JhengHei"/>
            </a:endParaRPr>
          </a:p>
        </p:txBody>
      </p:sp>
      <p:pic>
        <p:nvPicPr>
          <p:cNvPr id="236" name="Google Shape;236;p12"/>
          <p:cNvPicPr preferRelativeResize="0"/>
          <p:nvPr/>
        </p:nvPicPr>
        <p:blipFill rotWithShape="1">
          <a:blip r:embed="rId4">
            <a:alphaModFix/>
          </a:blip>
          <a:srcRect b="0" l="0" r="0" t="0"/>
          <a:stretch/>
        </p:blipFill>
        <p:spPr>
          <a:xfrm>
            <a:off x="5724128" y="2638111"/>
            <a:ext cx="1285343" cy="1307129"/>
          </a:xfrm>
          <a:prstGeom prst="rect">
            <a:avLst/>
          </a:prstGeom>
          <a:noFill/>
          <a:ln>
            <a:noFill/>
          </a:ln>
        </p:spPr>
      </p:pic>
      <p:pic>
        <p:nvPicPr>
          <p:cNvPr id="237" name="Google Shape;237;p12"/>
          <p:cNvPicPr preferRelativeResize="0"/>
          <p:nvPr/>
        </p:nvPicPr>
        <p:blipFill rotWithShape="1">
          <a:blip r:embed="rId5">
            <a:alphaModFix/>
          </a:blip>
          <a:srcRect b="0" l="0" r="0" t="0"/>
          <a:stretch/>
        </p:blipFill>
        <p:spPr>
          <a:xfrm>
            <a:off x="3491880" y="2720678"/>
            <a:ext cx="735919" cy="1143954"/>
          </a:xfrm>
          <a:prstGeom prst="rect">
            <a:avLst/>
          </a:prstGeom>
          <a:noFill/>
          <a:ln>
            <a:noFill/>
          </a:ln>
        </p:spPr>
      </p:pic>
      <p:sp>
        <p:nvSpPr>
          <p:cNvPr id="238" name="Google Shape;238;p12"/>
          <p:cNvSpPr txBox="1"/>
          <p:nvPr/>
        </p:nvSpPr>
        <p:spPr>
          <a:xfrm>
            <a:off x="272331" y="5219170"/>
            <a:ext cx="4326826" cy="490134"/>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585">
                <a:solidFill>
                  <a:srgbClr val="244061"/>
                </a:solidFill>
                <a:latin typeface="Microsoft JhengHei"/>
                <a:ea typeface="Microsoft JhengHei"/>
                <a:cs typeface="Microsoft JhengHei"/>
                <a:sym typeface="Microsoft JhengHei"/>
              </a:rPr>
              <a:t>3</a:t>
            </a:r>
            <a:r>
              <a:rPr b="1" lang="zh-TW" sz="2585">
                <a:solidFill>
                  <a:srgbClr val="FF0000"/>
                </a:solidFill>
                <a:latin typeface="Microsoft JhengHei"/>
                <a:ea typeface="Microsoft JhengHei"/>
                <a:cs typeface="Microsoft JhengHei"/>
                <a:sym typeface="Microsoft JhengHei"/>
              </a:rPr>
              <a:t>.2021城市工程品質金質獎:</a:t>
            </a:r>
            <a:endParaRPr b="1" sz="2585">
              <a:solidFill>
                <a:srgbClr val="FF0000"/>
              </a:solidFill>
              <a:latin typeface="Microsoft JhengHei"/>
              <a:ea typeface="Microsoft JhengHei"/>
              <a:cs typeface="Microsoft JhengHei"/>
              <a:sym typeface="Microsoft JhengHei"/>
            </a:endParaRPr>
          </a:p>
        </p:txBody>
      </p:sp>
      <p:pic>
        <p:nvPicPr>
          <p:cNvPr id="239" name="Google Shape;239;p12"/>
          <p:cNvPicPr preferRelativeResize="0"/>
          <p:nvPr/>
        </p:nvPicPr>
        <p:blipFill rotWithShape="1">
          <a:blip r:embed="rId6">
            <a:alphaModFix/>
          </a:blip>
          <a:srcRect b="0" l="0" r="0" t="0"/>
          <a:stretch/>
        </p:blipFill>
        <p:spPr>
          <a:xfrm>
            <a:off x="4680844" y="4543694"/>
            <a:ext cx="4363134" cy="2142232"/>
          </a:xfrm>
          <a:prstGeom prst="rect">
            <a:avLst/>
          </a:prstGeom>
          <a:noFill/>
          <a:ln cap="flat" cmpd="sng" w="9525">
            <a:solidFill>
              <a:srgbClr val="7030A0"/>
            </a:solidFill>
            <a:prstDash val="solid"/>
            <a:round/>
            <a:headEnd len="sm" w="sm" type="none"/>
            <a:tailEnd len="sm" w="sm" type="none"/>
          </a:ln>
        </p:spPr>
      </p:pic>
      <p:pic>
        <p:nvPicPr>
          <p:cNvPr id="240" name="Google Shape;240;p12"/>
          <p:cNvPicPr preferRelativeResize="0"/>
          <p:nvPr/>
        </p:nvPicPr>
        <p:blipFill rotWithShape="1">
          <a:blip r:embed="rId7">
            <a:alphaModFix/>
          </a:blip>
          <a:srcRect b="0" l="0" r="0" t="0"/>
          <a:stretch/>
        </p:blipFill>
        <p:spPr>
          <a:xfrm>
            <a:off x="7164288" y="2481794"/>
            <a:ext cx="913827" cy="1463446"/>
          </a:xfrm>
          <a:prstGeom prst="rect">
            <a:avLst/>
          </a:prstGeom>
          <a:noFill/>
          <a:ln>
            <a:noFill/>
          </a:ln>
        </p:spPr>
      </p:pic>
      <p:sp>
        <p:nvSpPr>
          <p:cNvPr id="241" name="Google Shape;241;p12"/>
          <p:cNvSpPr/>
          <p:nvPr/>
        </p:nvSpPr>
        <p:spPr>
          <a:xfrm>
            <a:off x="4527036" y="6314980"/>
            <a:ext cx="4597637" cy="49364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2"/>
          <p:cNvSpPr txBox="1"/>
          <p:nvPr/>
        </p:nvSpPr>
        <p:spPr>
          <a:xfrm>
            <a:off x="5513836" y="3958595"/>
            <a:ext cx="33009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DFKai-SB"/>
                <a:ea typeface="DFKai-SB"/>
                <a:cs typeface="DFKai-SB"/>
                <a:sym typeface="DFKai-SB"/>
              </a:rPr>
              <a:t>最佳規劃設計類建設類 金質獎</a:t>
            </a:r>
            <a:endParaRPr sz="1800">
              <a:solidFill>
                <a:schemeClr val="dk1"/>
              </a:solidFill>
              <a:latin typeface="DFKai-SB"/>
              <a:ea typeface="DFKai-SB"/>
              <a:cs typeface="DFKai-SB"/>
              <a:sym typeface="DFKai-SB"/>
            </a:endParaRPr>
          </a:p>
        </p:txBody>
      </p:sp>
      <p:sp>
        <p:nvSpPr>
          <p:cNvPr id="243" name="Google Shape;243;p12"/>
          <p:cNvSpPr/>
          <p:nvPr/>
        </p:nvSpPr>
        <p:spPr>
          <a:xfrm>
            <a:off x="1340946" y="3958595"/>
            <a:ext cx="249299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1800">
                <a:solidFill>
                  <a:srgbClr val="1F1F1F"/>
                </a:solidFill>
                <a:latin typeface="DFKai-SB"/>
                <a:ea typeface="DFKai-SB"/>
                <a:cs typeface="DFKai-SB"/>
                <a:sym typeface="DFKai-SB"/>
              </a:rPr>
              <a:t>優良公共建設－規劃組</a:t>
            </a:r>
            <a:endParaRPr i="0" sz="1800" u="none" strike="noStrike">
              <a:solidFill>
                <a:srgbClr val="1F1F1F"/>
              </a:solidFill>
              <a:latin typeface="DFKai-SB"/>
              <a:ea typeface="DFKai-SB"/>
              <a:cs typeface="DFKai-SB"/>
              <a:sym typeface="DFKai-SB"/>
            </a:endParaRPr>
          </a:p>
        </p:txBody>
      </p:sp>
      <p:sp>
        <p:nvSpPr>
          <p:cNvPr id="244" name="Google Shape;244;p12"/>
          <p:cNvSpPr/>
          <p:nvPr/>
        </p:nvSpPr>
        <p:spPr>
          <a:xfrm>
            <a:off x="439046" y="5827476"/>
            <a:ext cx="399340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1800">
                <a:solidFill>
                  <a:srgbClr val="1F1F1F"/>
                </a:solidFill>
                <a:latin typeface="DFKai-SB"/>
                <a:ea typeface="DFKai-SB"/>
                <a:cs typeface="DFKai-SB"/>
                <a:sym typeface="DFKai-SB"/>
              </a:rPr>
              <a:t>建築工程類(公共工程建築物)-金質獎</a:t>
            </a:r>
            <a:endParaRPr sz="1800">
              <a:solidFill>
                <a:srgbClr val="1F1F1F"/>
              </a:solidFill>
              <a:latin typeface="DFKai-SB"/>
              <a:ea typeface="DFKai-SB"/>
              <a:cs typeface="DFKai-SB"/>
              <a:sym typeface="DFKai-S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3"/>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工程顯著效應</a:t>
            </a:r>
            <a:endParaRPr/>
          </a:p>
        </p:txBody>
      </p:sp>
      <p:sp>
        <p:nvSpPr>
          <p:cNvPr id="250" name="Google Shape;250;p13"/>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pic>
        <p:nvPicPr>
          <p:cNvPr id="251" name="Google Shape;251;p13"/>
          <p:cNvPicPr preferRelativeResize="0"/>
          <p:nvPr/>
        </p:nvPicPr>
        <p:blipFill rotWithShape="1">
          <a:blip r:embed="rId3">
            <a:alphaModFix/>
          </a:blip>
          <a:srcRect b="0" l="0" r="0" t="0"/>
          <a:stretch/>
        </p:blipFill>
        <p:spPr>
          <a:xfrm>
            <a:off x="319009" y="1628800"/>
            <a:ext cx="8621328" cy="48870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推薦原因</a:t>
            </a:r>
            <a:endParaRPr/>
          </a:p>
        </p:txBody>
      </p:sp>
      <p:sp>
        <p:nvSpPr>
          <p:cNvPr id="257" name="Google Shape;257;p14"/>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sp>
        <p:nvSpPr>
          <p:cNvPr id="258" name="Google Shape;258;p14"/>
          <p:cNvSpPr txBox="1"/>
          <p:nvPr/>
        </p:nvSpPr>
        <p:spPr>
          <a:xfrm>
            <a:off x="632158" y="1772816"/>
            <a:ext cx="7879683" cy="4462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2000">
                <a:solidFill>
                  <a:schemeClr val="dk1"/>
                </a:solidFill>
                <a:latin typeface="DFKai-SB"/>
                <a:ea typeface="DFKai-SB"/>
                <a:cs typeface="DFKai-SB"/>
                <a:sym typeface="DFKai-SB"/>
              </a:rPr>
              <a:t>◇</a:t>
            </a:r>
            <a:r>
              <a:rPr lang="zh-TW" sz="2000">
                <a:solidFill>
                  <a:schemeClr val="dk1"/>
                </a:solidFill>
                <a:latin typeface="Calibri"/>
                <a:ea typeface="Calibri"/>
                <a:cs typeface="Calibri"/>
                <a:sym typeface="Calibri"/>
              </a:rPr>
              <a:t>原警察局鳳山分局廳舍使用已逾40年，老舊建物面臨耐震性及硬體設備不足等窘境，內部辦公空間早已不敷使用。</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zh-TW" sz="2000">
                <a:solidFill>
                  <a:schemeClr val="dk1"/>
                </a:solidFill>
                <a:latin typeface="DFKai-SB"/>
                <a:ea typeface="DFKai-SB"/>
                <a:cs typeface="DFKai-SB"/>
                <a:sym typeface="DFKai-SB"/>
              </a:rPr>
              <a:t>◇</a:t>
            </a:r>
            <a:r>
              <a:rPr lang="zh-TW" sz="2000">
                <a:solidFill>
                  <a:srgbClr val="5F497A"/>
                </a:solidFill>
                <a:latin typeface="Calibri"/>
                <a:ea typeface="Calibri"/>
                <a:cs typeface="Calibri"/>
                <a:sym typeface="Calibri"/>
              </a:rPr>
              <a:t>建築量體配置打破以往分局的設計慣例，不抬高主體建築、不設置迎賓迴車道等等，讓分局直接迎向在地居民，縮小警民之間的距離，更進一步連結民眾與警察的日常生活。</a:t>
            </a:r>
            <a:endParaRPr sz="2000">
              <a:solidFill>
                <a:srgbClr val="5F497A"/>
              </a:solidFill>
              <a:latin typeface="Calibri"/>
              <a:ea typeface="Calibri"/>
              <a:cs typeface="Calibri"/>
              <a:sym typeface="Calibri"/>
            </a:endParaRPr>
          </a:p>
          <a:p>
            <a:pPr indent="0" lvl="0" marL="0" marR="0" rtl="0" algn="l">
              <a:spcBef>
                <a:spcPts val="0"/>
              </a:spcBef>
              <a:spcAft>
                <a:spcPts val="0"/>
              </a:spcAft>
              <a:buNone/>
            </a:pPr>
            <a:r>
              <a:t/>
            </a:r>
            <a:endParaRPr sz="2000">
              <a:solidFill>
                <a:srgbClr val="5F497A"/>
              </a:solidFill>
              <a:latin typeface="Calibri"/>
              <a:ea typeface="Calibri"/>
              <a:cs typeface="Calibri"/>
              <a:sym typeface="Calibri"/>
            </a:endParaRPr>
          </a:p>
          <a:p>
            <a:pPr indent="0" lvl="0" marL="0" marR="0" rtl="0" algn="l">
              <a:spcBef>
                <a:spcPts val="0"/>
              </a:spcBef>
              <a:spcAft>
                <a:spcPts val="0"/>
              </a:spcAft>
              <a:buNone/>
            </a:pPr>
            <a:r>
              <a:rPr lang="zh-TW" sz="2000">
                <a:solidFill>
                  <a:schemeClr val="dk1"/>
                </a:solidFill>
                <a:latin typeface="DFKai-SB"/>
                <a:ea typeface="DFKai-SB"/>
                <a:cs typeface="DFKai-SB"/>
                <a:sym typeface="DFKai-SB"/>
              </a:rPr>
              <a:t>◇</a:t>
            </a:r>
            <a:r>
              <a:rPr lang="zh-TW" sz="2000">
                <a:solidFill>
                  <a:schemeClr val="dk1"/>
                </a:solidFill>
                <a:latin typeface="Calibri"/>
                <a:ea typeface="Calibri"/>
                <a:cs typeface="Calibri"/>
                <a:sym typeface="Calibri"/>
              </a:rPr>
              <a:t>警察局由於社區化的傾向，及現代警察工作，警察局建築上的「象徵性」應由「開啟性」取代，也就是如何從類似「衙門」的角色轉變成另一個扮演社區保母角色的「社區中心」。</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zh-TW" sz="2000">
                <a:solidFill>
                  <a:schemeClr val="dk1"/>
                </a:solidFill>
                <a:latin typeface="DFKai-SB"/>
                <a:ea typeface="DFKai-SB"/>
                <a:cs typeface="DFKai-SB"/>
                <a:sym typeface="DFKai-SB"/>
              </a:rPr>
              <a:t>◇</a:t>
            </a:r>
            <a:r>
              <a:rPr lang="zh-TW" sz="2000">
                <a:solidFill>
                  <a:srgbClr val="974806"/>
                </a:solidFill>
                <a:latin typeface="Calibri"/>
                <a:ea typeface="Calibri"/>
                <a:cs typeface="Calibri"/>
                <a:sym typeface="Calibri"/>
              </a:rPr>
              <a:t>建築物本身的綠建築設計亦能夠成為孩子學習的優良典範，利用友善環境的設計，降低人為開發對環境所帶來的負擔，讓使用者更加深刻了解我們為土地所付諸的努力</a:t>
            </a:r>
            <a:endParaRPr sz="2000">
              <a:solidFill>
                <a:srgbClr val="97480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b="0" i="0" lang="zh-TW" sz="4400" u="none" cap="none" strike="noStrike">
                <a:solidFill>
                  <a:schemeClr val="dk1"/>
                </a:solidFill>
                <a:latin typeface="DFKai-SB"/>
                <a:ea typeface="DFKai-SB"/>
                <a:cs typeface="DFKai-SB"/>
                <a:sym typeface="DFKai-SB"/>
              </a:rPr>
              <a:t>  基本資料</a:t>
            </a:r>
            <a:endParaRPr sz="4400">
              <a:solidFill>
                <a:schemeClr val="dk1"/>
              </a:solidFill>
              <a:latin typeface="DFKai-SB"/>
              <a:ea typeface="DFKai-SB"/>
              <a:cs typeface="DFKai-SB"/>
              <a:sym typeface="DFKai-SB"/>
            </a:endParaRPr>
          </a:p>
        </p:txBody>
      </p:sp>
      <p:sp>
        <p:nvSpPr>
          <p:cNvPr id="92" name="Google Shape;92;p2"/>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sp>
        <p:nvSpPr>
          <p:cNvPr id="93" name="Google Shape;93;p2"/>
          <p:cNvSpPr/>
          <p:nvPr/>
        </p:nvSpPr>
        <p:spPr>
          <a:xfrm>
            <a:off x="179512" y="1628800"/>
            <a:ext cx="5472608" cy="3964704"/>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zh-TW" sz="2400">
                <a:solidFill>
                  <a:schemeClr val="dk1"/>
                </a:solidFill>
                <a:latin typeface="DFKai-SB"/>
                <a:ea typeface="DFKai-SB"/>
                <a:cs typeface="DFKai-SB"/>
                <a:sym typeface="DFKai-SB"/>
              </a:rPr>
              <a:t>主辦機關：高雄市政府警察局鳳山分局</a:t>
            </a:r>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代辦機關：高雄市政府工務局新建工程處</a:t>
            </a:r>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設計單位：趙建銘建築師事務所</a:t>
            </a:r>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監造單位：趙建銘建築師事務所</a:t>
            </a:r>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施工單位：永大正營造工程股份有限公司</a:t>
            </a:r>
            <a:endParaRPr sz="2400">
              <a:solidFill>
                <a:schemeClr val="dk1"/>
              </a:solidFill>
              <a:latin typeface="DFKai-SB"/>
              <a:ea typeface="DFKai-SB"/>
              <a:cs typeface="DFKai-SB"/>
              <a:sym typeface="DFKai-SB"/>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契約金額：276,908仟元</a:t>
            </a:r>
            <a:endParaRPr/>
          </a:p>
        </p:txBody>
      </p:sp>
      <p:pic>
        <p:nvPicPr>
          <p:cNvPr id="94" name="Google Shape;94;p2"/>
          <p:cNvPicPr preferRelativeResize="0"/>
          <p:nvPr/>
        </p:nvPicPr>
        <p:blipFill rotWithShape="1">
          <a:blip r:embed="rId3">
            <a:alphaModFix/>
          </a:blip>
          <a:srcRect b="21740" l="27129" r="30024" t="25982"/>
          <a:stretch/>
        </p:blipFill>
        <p:spPr>
          <a:xfrm>
            <a:off x="5652120" y="1694037"/>
            <a:ext cx="3081817" cy="1924304"/>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95" name="Google Shape;95;p2"/>
          <p:cNvSpPr txBox="1"/>
          <p:nvPr/>
        </p:nvSpPr>
        <p:spPr>
          <a:xfrm>
            <a:off x="6630454" y="2074763"/>
            <a:ext cx="13516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rgbClr val="FF0000"/>
                </a:solidFill>
                <a:latin typeface="DFKai-SB"/>
                <a:ea typeface="DFKai-SB"/>
                <a:cs typeface="DFKai-SB"/>
                <a:sym typeface="DFKai-SB"/>
              </a:rPr>
              <a:t>基地位置</a:t>
            </a:r>
            <a:endParaRPr/>
          </a:p>
        </p:txBody>
      </p:sp>
      <p:sp>
        <p:nvSpPr>
          <p:cNvPr id="96" name="Google Shape;96;p2"/>
          <p:cNvSpPr/>
          <p:nvPr/>
        </p:nvSpPr>
        <p:spPr>
          <a:xfrm>
            <a:off x="7041462" y="2468138"/>
            <a:ext cx="127944" cy="67744"/>
          </a:xfrm>
          <a:prstGeom prst="star5">
            <a:avLst>
              <a:gd fmla="val 19098" name="adj"/>
              <a:gd fmla="val 105146" name="hf"/>
              <a:gd fmla="val 110557" name="vf"/>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pic>
        <p:nvPicPr>
          <p:cNvPr id="97" name="Google Shape;97;p2"/>
          <p:cNvPicPr preferRelativeResize="0"/>
          <p:nvPr/>
        </p:nvPicPr>
        <p:blipFill rotWithShape="1">
          <a:blip r:embed="rId4">
            <a:alphaModFix/>
          </a:blip>
          <a:srcRect b="0" l="4310" r="3401" t="0"/>
          <a:stretch/>
        </p:blipFill>
        <p:spPr>
          <a:xfrm>
            <a:off x="5652120" y="3891535"/>
            <a:ext cx="3123287" cy="2057745"/>
          </a:xfrm>
          <a:prstGeom prst="rect">
            <a:avLst/>
          </a:prstGeom>
          <a:noFill/>
          <a:ln>
            <a:noFill/>
          </a:ln>
        </p:spPr>
      </p:pic>
      <p:sp>
        <p:nvSpPr>
          <p:cNvPr id="98" name="Google Shape;98;p2"/>
          <p:cNvSpPr txBox="1"/>
          <p:nvPr/>
        </p:nvSpPr>
        <p:spPr>
          <a:xfrm>
            <a:off x="6300908" y="5252087"/>
            <a:ext cx="2393045" cy="260285"/>
          </a:xfrm>
          <a:prstGeom prst="rect">
            <a:avLst/>
          </a:prstGeom>
          <a:noFill/>
          <a:ln>
            <a:noFill/>
          </a:ln>
        </p:spPr>
        <p:txBody>
          <a:bodyPr anchorCtr="0" anchor="t" bIns="52675" lIns="105350" spcFirstLastPara="1" rIns="105350" wrap="square" tIns="52675">
            <a:spAutoFit/>
          </a:bodyPr>
          <a:lstStyle/>
          <a:p>
            <a:pPr indent="0" lvl="0" marL="0" marR="0" rtl="0" algn="r">
              <a:lnSpc>
                <a:spcPct val="100000"/>
              </a:lnSpc>
              <a:spcBef>
                <a:spcPts val="0"/>
              </a:spcBef>
              <a:spcAft>
                <a:spcPts val="0"/>
              </a:spcAft>
              <a:buClr>
                <a:srgbClr val="FFFFFF"/>
              </a:buClr>
              <a:buSzPts val="1000"/>
              <a:buFont typeface="DFKai-SB"/>
              <a:buNone/>
            </a:pPr>
            <a:r>
              <a:rPr b="1" i="0" lang="zh-TW" sz="1000" u="none" cap="none" strike="noStrike">
                <a:solidFill>
                  <a:srgbClr val="FFFFFF"/>
                </a:solidFill>
                <a:latin typeface="DFKai-SB"/>
                <a:ea typeface="DFKai-SB"/>
                <a:cs typeface="DFKai-SB"/>
                <a:sym typeface="DFKai-SB"/>
              </a:rPr>
              <a:t>鳳山熱帶園藝試驗分所</a:t>
            </a:r>
            <a:endParaRPr/>
          </a:p>
        </p:txBody>
      </p:sp>
      <p:sp>
        <p:nvSpPr>
          <p:cNvPr id="99" name="Google Shape;99;p2"/>
          <p:cNvSpPr/>
          <p:nvPr/>
        </p:nvSpPr>
        <p:spPr>
          <a:xfrm>
            <a:off x="6532702" y="4536531"/>
            <a:ext cx="1816898" cy="810474"/>
          </a:xfrm>
          <a:custGeom>
            <a:rect b="b" l="l" r="r" t="t"/>
            <a:pathLst>
              <a:path extrusionOk="0" h="4223657" w="6183086">
                <a:moveTo>
                  <a:pt x="0" y="4223657"/>
                </a:moveTo>
                <a:lnTo>
                  <a:pt x="6183086" y="2220685"/>
                </a:lnTo>
                <a:lnTo>
                  <a:pt x="3643086" y="0"/>
                </a:lnTo>
                <a:lnTo>
                  <a:pt x="1088572" y="609600"/>
                </a:lnTo>
                <a:lnTo>
                  <a:pt x="798286" y="841828"/>
                </a:lnTo>
                <a:lnTo>
                  <a:pt x="0" y="4223657"/>
                </a:lnTo>
                <a:close/>
              </a:path>
            </a:pathLst>
          </a:custGeom>
          <a:noFill/>
          <a:ln cap="flat" cmpd="sng" w="3810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Calibri"/>
              <a:buNone/>
            </a:pPr>
            <a:r>
              <a:t/>
            </a:r>
            <a:endParaRPr b="0" i="0" sz="1000" u="none" cap="none" strike="noStrike">
              <a:solidFill>
                <a:srgbClr val="FFFFFF"/>
              </a:solidFill>
              <a:latin typeface="DFKai-SB"/>
              <a:ea typeface="DFKai-SB"/>
              <a:cs typeface="DFKai-SB"/>
              <a:sym typeface="DFKai-S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工程概述及特色</a:t>
            </a:r>
            <a:endParaRPr/>
          </a:p>
        </p:txBody>
      </p:sp>
      <p:sp>
        <p:nvSpPr>
          <p:cNvPr id="105" name="Google Shape;105;p3"/>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sp>
        <p:nvSpPr>
          <p:cNvPr id="106" name="Google Shape;106;p3"/>
          <p:cNvSpPr/>
          <p:nvPr/>
        </p:nvSpPr>
        <p:spPr>
          <a:xfrm>
            <a:off x="539552" y="1628799"/>
            <a:ext cx="5112568" cy="4320481"/>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zh-TW" sz="2400">
                <a:solidFill>
                  <a:schemeClr val="dk1"/>
                </a:solidFill>
                <a:latin typeface="DFKai-SB"/>
                <a:ea typeface="DFKai-SB"/>
                <a:cs typeface="DFKai-SB"/>
                <a:sym typeface="DFKai-SB"/>
              </a:rPr>
              <a:t>一、工程概述：</a:t>
            </a:r>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►建物數量：1幢1棟</a:t>
            </a:r>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►基地面積：2,861 m2</a:t>
            </a:r>
            <a:endParaRPr sz="2400">
              <a:solidFill>
                <a:schemeClr val="dk1"/>
              </a:solidFill>
              <a:latin typeface="DFKai-SB"/>
              <a:ea typeface="DFKai-SB"/>
              <a:cs typeface="DFKai-SB"/>
              <a:sym typeface="DFKai-SB"/>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►建物高度：33.2m</a:t>
            </a:r>
            <a:endParaRPr sz="2400">
              <a:solidFill>
                <a:schemeClr val="dk1"/>
              </a:solidFill>
              <a:latin typeface="DFKai-SB"/>
              <a:ea typeface="DFKai-SB"/>
              <a:cs typeface="DFKai-SB"/>
              <a:sym typeface="DFKai-SB"/>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►樓地板面積：10,084.24 m2</a:t>
            </a:r>
            <a:endParaRPr sz="2400">
              <a:solidFill>
                <a:schemeClr val="dk1"/>
              </a:solidFill>
              <a:latin typeface="DFKai-SB"/>
              <a:ea typeface="DFKai-SB"/>
              <a:cs typeface="DFKai-SB"/>
              <a:sym typeface="DFKai-SB"/>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►結構：RC構造</a:t>
            </a:r>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►使用用途：B2F~B1F防空避難室兼停車</a:t>
            </a:r>
            <a:endParaRPr sz="2400">
              <a:solidFill>
                <a:schemeClr val="dk1"/>
              </a:solidFill>
              <a:latin typeface="DFKai-SB"/>
              <a:ea typeface="DFKai-SB"/>
              <a:cs typeface="DFKai-SB"/>
              <a:sym typeface="DFKai-SB"/>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 空間、1~8F辦公空間及R1F~R2F電梯間</a:t>
            </a:r>
            <a:endParaRPr/>
          </a:p>
        </p:txBody>
      </p:sp>
      <p:pic>
        <p:nvPicPr>
          <p:cNvPr id="107" name="Google Shape;107;p3"/>
          <p:cNvPicPr preferRelativeResize="0"/>
          <p:nvPr/>
        </p:nvPicPr>
        <p:blipFill rotWithShape="1">
          <a:blip r:embed="rId3">
            <a:alphaModFix/>
          </a:blip>
          <a:srcRect b="5437" l="13697" r="21026" t="0"/>
          <a:stretch/>
        </p:blipFill>
        <p:spPr>
          <a:xfrm>
            <a:off x="5652120" y="2492895"/>
            <a:ext cx="3041833" cy="2808313"/>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08" name="Google Shape;108;p3"/>
          <p:cNvSpPr txBox="1"/>
          <p:nvPr/>
        </p:nvSpPr>
        <p:spPr>
          <a:xfrm>
            <a:off x="6300908" y="5252087"/>
            <a:ext cx="2393045" cy="260285"/>
          </a:xfrm>
          <a:prstGeom prst="rect">
            <a:avLst/>
          </a:prstGeom>
          <a:noFill/>
          <a:ln>
            <a:noFill/>
          </a:ln>
        </p:spPr>
        <p:txBody>
          <a:bodyPr anchorCtr="0" anchor="t" bIns="52675" lIns="105350" spcFirstLastPara="1" rIns="105350" wrap="square" tIns="52675">
            <a:spAutoFit/>
          </a:bodyPr>
          <a:lstStyle/>
          <a:p>
            <a:pPr indent="0" lvl="0" marL="0" marR="0" rtl="0" algn="r">
              <a:lnSpc>
                <a:spcPct val="100000"/>
              </a:lnSpc>
              <a:spcBef>
                <a:spcPts val="0"/>
              </a:spcBef>
              <a:spcAft>
                <a:spcPts val="0"/>
              </a:spcAft>
              <a:buClr>
                <a:srgbClr val="FFFFFF"/>
              </a:buClr>
              <a:buSzPts val="1000"/>
              <a:buFont typeface="DFKai-SB"/>
              <a:buNone/>
            </a:pPr>
            <a:r>
              <a:rPr b="1" i="0" lang="zh-TW" sz="1000" u="none" cap="none" strike="noStrike">
                <a:solidFill>
                  <a:srgbClr val="FFFFFF"/>
                </a:solidFill>
                <a:latin typeface="DFKai-SB"/>
                <a:ea typeface="DFKai-SB"/>
                <a:cs typeface="DFKai-SB"/>
                <a:sym typeface="DFKai-SB"/>
              </a:rPr>
              <a:t>鳳山熱帶園藝試驗分所</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工程概述及特色</a:t>
            </a:r>
            <a:endParaRPr/>
          </a:p>
        </p:txBody>
      </p:sp>
      <p:sp>
        <p:nvSpPr>
          <p:cNvPr id="114" name="Google Shape;114;p4"/>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sp>
        <p:nvSpPr>
          <p:cNvPr id="115" name="Google Shape;115;p4"/>
          <p:cNvSpPr/>
          <p:nvPr/>
        </p:nvSpPr>
        <p:spPr>
          <a:xfrm>
            <a:off x="539552" y="1628800"/>
            <a:ext cx="5112568" cy="3528392"/>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zh-TW" sz="2400">
                <a:solidFill>
                  <a:schemeClr val="dk1"/>
                </a:solidFill>
                <a:latin typeface="DFKai-SB"/>
                <a:ea typeface="DFKai-SB"/>
                <a:cs typeface="DFKai-SB"/>
                <a:sym typeface="DFKai-SB"/>
              </a:rPr>
              <a:t>二、工程特色：</a:t>
            </a:r>
            <a:endParaRPr sz="2400">
              <a:solidFill>
                <a:schemeClr val="dk1"/>
              </a:solidFill>
              <a:latin typeface="DFKai-SB"/>
              <a:ea typeface="DFKai-SB"/>
              <a:cs typeface="DFKai-SB"/>
              <a:sym typeface="DFKai-SB"/>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◇本案取得綠建築銅級標章候選、智慧建築合格級標章候選，是一個兼具生態環保及智慧便利的辦公空間。</a:t>
            </a:r>
            <a:endParaRPr/>
          </a:p>
          <a:p>
            <a:pPr indent="0" lvl="0" marL="0" marR="0" rtl="0" algn="just">
              <a:spcBef>
                <a:spcPts val="0"/>
              </a:spcBef>
              <a:spcAft>
                <a:spcPts val="0"/>
              </a:spcAft>
              <a:buNone/>
            </a:pPr>
            <a:r>
              <a:rPr lang="zh-TW" sz="2400">
                <a:solidFill>
                  <a:schemeClr val="dk1"/>
                </a:solidFill>
                <a:latin typeface="DFKai-SB"/>
                <a:ea typeface="DFKai-SB"/>
                <a:cs typeface="DFKai-SB"/>
                <a:sym typeface="DFKai-SB"/>
              </a:rPr>
              <a:t>◇藉由量體退縮營造立面層次，並增加空間通風採光效果；於建築立面臨路一側進行綠化，藉此提昇各樓層生活品質，並碎化建築量體，降低建築壓迫感，助益城市景觀。</a:t>
            </a:r>
            <a:endParaRPr/>
          </a:p>
        </p:txBody>
      </p:sp>
      <p:sp>
        <p:nvSpPr>
          <p:cNvPr id="116" name="Google Shape;116;p4"/>
          <p:cNvSpPr txBox="1"/>
          <p:nvPr/>
        </p:nvSpPr>
        <p:spPr>
          <a:xfrm>
            <a:off x="6300908" y="5252087"/>
            <a:ext cx="2393045" cy="260285"/>
          </a:xfrm>
          <a:prstGeom prst="rect">
            <a:avLst/>
          </a:prstGeom>
          <a:noFill/>
          <a:ln>
            <a:noFill/>
          </a:ln>
        </p:spPr>
        <p:txBody>
          <a:bodyPr anchorCtr="0" anchor="t" bIns="52675" lIns="105350" spcFirstLastPara="1" rIns="105350" wrap="square" tIns="52675">
            <a:spAutoFit/>
          </a:bodyPr>
          <a:lstStyle/>
          <a:p>
            <a:pPr indent="0" lvl="0" marL="0" marR="0" rtl="0" algn="r">
              <a:lnSpc>
                <a:spcPct val="100000"/>
              </a:lnSpc>
              <a:spcBef>
                <a:spcPts val="0"/>
              </a:spcBef>
              <a:spcAft>
                <a:spcPts val="0"/>
              </a:spcAft>
              <a:buClr>
                <a:srgbClr val="FFFFFF"/>
              </a:buClr>
              <a:buSzPts val="1000"/>
              <a:buFont typeface="DFKai-SB"/>
              <a:buNone/>
            </a:pPr>
            <a:r>
              <a:rPr b="1" i="0" lang="zh-TW" sz="1000" u="none" cap="none" strike="noStrike">
                <a:solidFill>
                  <a:srgbClr val="FFFFFF"/>
                </a:solidFill>
                <a:latin typeface="DFKai-SB"/>
                <a:ea typeface="DFKai-SB"/>
                <a:cs typeface="DFKai-SB"/>
                <a:sym typeface="DFKai-SB"/>
              </a:rPr>
              <a:t>鳳山熱帶園藝試驗分所</a:t>
            </a:r>
            <a:endParaRPr/>
          </a:p>
        </p:txBody>
      </p:sp>
      <p:pic>
        <p:nvPicPr>
          <p:cNvPr id="117" name="Google Shape;117;p4"/>
          <p:cNvPicPr preferRelativeResize="0"/>
          <p:nvPr/>
        </p:nvPicPr>
        <p:blipFill rotWithShape="1">
          <a:blip r:embed="rId3">
            <a:alphaModFix/>
          </a:blip>
          <a:srcRect b="0" l="0" r="0" t="0"/>
          <a:stretch/>
        </p:blipFill>
        <p:spPr>
          <a:xfrm>
            <a:off x="5655126" y="1628138"/>
            <a:ext cx="1723379" cy="2249906"/>
          </a:xfrm>
          <a:prstGeom prst="rect">
            <a:avLst/>
          </a:prstGeom>
          <a:noFill/>
          <a:ln>
            <a:noFill/>
          </a:ln>
        </p:spPr>
      </p:pic>
      <p:pic>
        <p:nvPicPr>
          <p:cNvPr id="118" name="Google Shape;118;p4"/>
          <p:cNvPicPr preferRelativeResize="0"/>
          <p:nvPr/>
        </p:nvPicPr>
        <p:blipFill rotWithShape="1">
          <a:blip r:embed="rId4">
            <a:alphaModFix/>
          </a:blip>
          <a:srcRect b="3123" l="4635" r="4106" t="2303"/>
          <a:stretch/>
        </p:blipFill>
        <p:spPr>
          <a:xfrm>
            <a:off x="7380312" y="1673347"/>
            <a:ext cx="1512168" cy="2187701"/>
          </a:xfrm>
          <a:prstGeom prst="rect">
            <a:avLst/>
          </a:prstGeom>
          <a:noFill/>
          <a:ln>
            <a:noFill/>
          </a:ln>
        </p:spPr>
      </p:pic>
      <p:sp>
        <p:nvSpPr>
          <p:cNvPr id="119" name="Google Shape;119;p4"/>
          <p:cNvSpPr txBox="1"/>
          <p:nvPr/>
        </p:nvSpPr>
        <p:spPr>
          <a:xfrm>
            <a:off x="7380312" y="3501008"/>
            <a:ext cx="1468714" cy="307777"/>
          </a:xfrm>
          <a:prstGeom prst="rect">
            <a:avLst/>
          </a:prstGeom>
          <a:gradFill>
            <a:gsLst>
              <a:gs pos="0">
                <a:srgbClr val="C4BD97"/>
              </a:gs>
              <a:gs pos="50000">
                <a:srgbClr val="B6DDE7"/>
              </a:gs>
              <a:gs pos="100000">
                <a:srgbClr val="DAEEF3"/>
              </a:gs>
            </a:gsLst>
            <a:lin ang="162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400">
                <a:solidFill>
                  <a:srgbClr val="FF0000"/>
                </a:solidFill>
                <a:latin typeface="DFKai-SB"/>
                <a:ea typeface="DFKai-SB"/>
                <a:cs typeface="DFKai-SB"/>
                <a:sym typeface="DFKai-SB"/>
              </a:rPr>
              <a:t>候選綠建築證書</a:t>
            </a:r>
            <a:endParaRPr/>
          </a:p>
        </p:txBody>
      </p:sp>
      <p:sp>
        <p:nvSpPr>
          <p:cNvPr id="120" name="Google Shape;120;p4"/>
          <p:cNvSpPr txBox="1"/>
          <p:nvPr/>
        </p:nvSpPr>
        <p:spPr>
          <a:xfrm>
            <a:off x="5745048" y="3501008"/>
            <a:ext cx="1563255" cy="307777"/>
          </a:xfrm>
          <a:prstGeom prst="rect">
            <a:avLst/>
          </a:prstGeom>
          <a:gradFill>
            <a:gsLst>
              <a:gs pos="0">
                <a:srgbClr val="C4BD97"/>
              </a:gs>
              <a:gs pos="50000">
                <a:srgbClr val="B6DDE7"/>
              </a:gs>
              <a:gs pos="100000">
                <a:srgbClr val="DAEEF3"/>
              </a:gs>
            </a:gsLst>
            <a:lin ang="162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400">
                <a:solidFill>
                  <a:srgbClr val="FF0000"/>
                </a:solidFill>
                <a:latin typeface="DFKai-SB"/>
                <a:ea typeface="DFKai-SB"/>
                <a:cs typeface="DFKai-SB"/>
                <a:sym typeface="DFKai-SB"/>
              </a:rPr>
              <a:t>候選智慧建築證書</a:t>
            </a:r>
            <a:endParaRPr/>
          </a:p>
        </p:txBody>
      </p:sp>
      <p:pic>
        <p:nvPicPr>
          <p:cNvPr id="121" name="Google Shape;121;p4"/>
          <p:cNvPicPr preferRelativeResize="0"/>
          <p:nvPr/>
        </p:nvPicPr>
        <p:blipFill rotWithShape="1">
          <a:blip r:embed="rId5">
            <a:alphaModFix/>
          </a:blip>
          <a:srcRect b="0" l="0" r="0" t="0"/>
          <a:stretch/>
        </p:blipFill>
        <p:spPr>
          <a:xfrm>
            <a:off x="5745048" y="4005064"/>
            <a:ext cx="3103978" cy="18795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工程概述及特色</a:t>
            </a:r>
            <a:endParaRPr/>
          </a:p>
        </p:txBody>
      </p:sp>
      <p:sp>
        <p:nvSpPr>
          <p:cNvPr id="127" name="Google Shape;127;p5"/>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sp>
        <p:nvSpPr>
          <p:cNvPr id="128" name="Google Shape;128;p5"/>
          <p:cNvSpPr/>
          <p:nvPr/>
        </p:nvSpPr>
        <p:spPr>
          <a:xfrm>
            <a:off x="450047" y="1737638"/>
            <a:ext cx="5150676" cy="3744416"/>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zh-TW" sz="2400">
                <a:solidFill>
                  <a:schemeClr val="dk1"/>
                </a:solidFill>
                <a:latin typeface="DFKai-SB"/>
                <a:ea typeface="DFKai-SB"/>
                <a:cs typeface="DFKai-SB"/>
                <a:sym typeface="DFKai-SB"/>
              </a:rPr>
              <a:t>◇位於都市與綠帶的邊界正好是建築物南向立面，3m深的景觀陽台在界面上模糊了室內室外的差異，同時形具有鳳山地區特殊人文自然地景的獨特風格，藉由景觀陽台搭配清玻璃，表達其透明及穿透感，與建築物本體白色的牆面與深色窗框分割形成強烈對比，在此正面上，我們藉由碎化及去物質化，讓建築物的立面變作一顆大樹，充分融入以農林試驗所為背景的自然環境當中。</a:t>
            </a:r>
            <a:endParaRPr/>
          </a:p>
        </p:txBody>
      </p:sp>
      <p:sp>
        <p:nvSpPr>
          <p:cNvPr id="129" name="Google Shape;129;p5"/>
          <p:cNvSpPr txBox="1"/>
          <p:nvPr/>
        </p:nvSpPr>
        <p:spPr>
          <a:xfrm>
            <a:off x="6300908" y="5252087"/>
            <a:ext cx="2393045" cy="260285"/>
          </a:xfrm>
          <a:prstGeom prst="rect">
            <a:avLst/>
          </a:prstGeom>
          <a:noFill/>
          <a:ln>
            <a:noFill/>
          </a:ln>
        </p:spPr>
        <p:txBody>
          <a:bodyPr anchorCtr="0" anchor="t" bIns="52675" lIns="105350" spcFirstLastPara="1" rIns="105350" wrap="square" tIns="52675">
            <a:spAutoFit/>
          </a:bodyPr>
          <a:lstStyle/>
          <a:p>
            <a:pPr indent="0" lvl="0" marL="0" marR="0" rtl="0" algn="r">
              <a:lnSpc>
                <a:spcPct val="100000"/>
              </a:lnSpc>
              <a:spcBef>
                <a:spcPts val="0"/>
              </a:spcBef>
              <a:spcAft>
                <a:spcPts val="0"/>
              </a:spcAft>
              <a:buClr>
                <a:srgbClr val="FFFFFF"/>
              </a:buClr>
              <a:buSzPts val="1000"/>
              <a:buFont typeface="DFKai-SB"/>
              <a:buNone/>
            </a:pPr>
            <a:r>
              <a:rPr b="1" i="0" lang="zh-TW" sz="1000" u="none" cap="none" strike="noStrike">
                <a:solidFill>
                  <a:srgbClr val="FFFFFF"/>
                </a:solidFill>
                <a:latin typeface="DFKai-SB"/>
                <a:ea typeface="DFKai-SB"/>
                <a:cs typeface="DFKai-SB"/>
                <a:sym typeface="DFKai-SB"/>
              </a:rPr>
              <a:t>鳳山熱帶園藝試驗分所</a:t>
            </a:r>
            <a:endParaRPr/>
          </a:p>
        </p:txBody>
      </p:sp>
      <p:pic>
        <p:nvPicPr>
          <p:cNvPr id="130" name="Google Shape;130;p5"/>
          <p:cNvPicPr preferRelativeResize="0"/>
          <p:nvPr/>
        </p:nvPicPr>
        <p:blipFill rotWithShape="1">
          <a:blip r:embed="rId3">
            <a:alphaModFix/>
          </a:blip>
          <a:srcRect b="35972" l="13065" r="31911" t="2630"/>
          <a:stretch/>
        </p:blipFill>
        <p:spPr>
          <a:xfrm>
            <a:off x="5622574" y="2797645"/>
            <a:ext cx="3327746" cy="19145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工程概述及特色</a:t>
            </a:r>
            <a:endParaRPr/>
          </a:p>
        </p:txBody>
      </p:sp>
      <p:sp>
        <p:nvSpPr>
          <p:cNvPr id="136" name="Google Shape;136;p6"/>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sp>
        <p:nvSpPr>
          <p:cNvPr id="137" name="Google Shape;137;p6"/>
          <p:cNvSpPr txBox="1"/>
          <p:nvPr/>
        </p:nvSpPr>
        <p:spPr>
          <a:xfrm>
            <a:off x="6300908" y="5252087"/>
            <a:ext cx="2393045" cy="260285"/>
          </a:xfrm>
          <a:prstGeom prst="rect">
            <a:avLst/>
          </a:prstGeom>
          <a:noFill/>
          <a:ln>
            <a:noFill/>
          </a:ln>
        </p:spPr>
        <p:txBody>
          <a:bodyPr anchorCtr="0" anchor="t" bIns="52675" lIns="105350" spcFirstLastPara="1" rIns="105350" wrap="square" tIns="52675">
            <a:spAutoFit/>
          </a:bodyPr>
          <a:lstStyle/>
          <a:p>
            <a:pPr indent="0" lvl="0" marL="0" marR="0" rtl="0" algn="r">
              <a:lnSpc>
                <a:spcPct val="100000"/>
              </a:lnSpc>
              <a:spcBef>
                <a:spcPts val="0"/>
              </a:spcBef>
              <a:spcAft>
                <a:spcPts val="0"/>
              </a:spcAft>
              <a:buClr>
                <a:srgbClr val="FFFFFF"/>
              </a:buClr>
              <a:buSzPts val="1000"/>
              <a:buFont typeface="DFKai-SB"/>
              <a:buNone/>
            </a:pPr>
            <a:r>
              <a:rPr b="1" i="0" lang="zh-TW" sz="1000" u="none" cap="none" strike="noStrike">
                <a:solidFill>
                  <a:srgbClr val="FFFFFF"/>
                </a:solidFill>
                <a:latin typeface="DFKai-SB"/>
                <a:ea typeface="DFKai-SB"/>
                <a:cs typeface="DFKai-SB"/>
                <a:sym typeface="DFKai-SB"/>
              </a:rPr>
              <a:t>鳳山熱帶園藝試驗分所</a:t>
            </a:r>
            <a:endParaRPr/>
          </a:p>
        </p:txBody>
      </p:sp>
      <p:grpSp>
        <p:nvGrpSpPr>
          <p:cNvPr id="138" name="Google Shape;138;p6"/>
          <p:cNvGrpSpPr/>
          <p:nvPr/>
        </p:nvGrpSpPr>
        <p:grpSpPr>
          <a:xfrm>
            <a:off x="395536" y="1772816"/>
            <a:ext cx="8136904" cy="4248472"/>
            <a:chOff x="5064" y="924157"/>
            <a:chExt cx="12588002" cy="5526265"/>
          </a:xfrm>
        </p:grpSpPr>
        <p:grpSp>
          <p:nvGrpSpPr>
            <p:cNvPr id="139" name="Google Shape;139;p6"/>
            <p:cNvGrpSpPr/>
            <p:nvPr/>
          </p:nvGrpSpPr>
          <p:grpSpPr>
            <a:xfrm>
              <a:off x="60138" y="1230087"/>
              <a:ext cx="12532928" cy="5220335"/>
              <a:chOff x="1147155" y="3598397"/>
              <a:chExt cx="13188191" cy="5493275"/>
            </a:xfrm>
          </p:grpSpPr>
          <p:sp>
            <p:nvSpPr>
              <p:cNvPr id="140" name="Google Shape;140;p6"/>
              <p:cNvSpPr/>
              <p:nvPr/>
            </p:nvSpPr>
            <p:spPr>
              <a:xfrm>
                <a:off x="1317636" y="3940447"/>
                <a:ext cx="7857641" cy="4680488"/>
              </a:xfrm>
              <a:custGeom>
                <a:rect b="b" l="l" r="r" t="t"/>
                <a:pathLst>
                  <a:path extrusionOk="0" h="4680488" w="7857641">
                    <a:moveTo>
                      <a:pt x="1456841" y="1332855"/>
                    </a:moveTo>
                    <a:lnTo>
                      <a:pt x="6850251" y="1332855"/>
                    </a:lnTo>
                    <a:lnTo>
                      <a:pt x="7857641" y="4680488"/>
                    </a:lnTo>
                    <a:lnTo>
                      <a:pt x="7857641" y="0"/>
                    </a:lnTo>
                    <a:lnTo>
                      <a:pt x="0" y="0"/>
                    </a:lnTo>
                    <a:lnTo>
                      <a:pt x="0" y="4076055"/>
                    </a:lnTo>
                    <a:lnTo>
                      <a:pt x="340963" y="4076055"/>
                    </a:lnTo>
                    <a:lnTo>
                      <a:pt x="542441" y="1332855"/>
                    </a:lnTo>
                    <a:lnTo>
                      <a:pt x="1456841" y="1332855"/>
                    </a:lnTo>
                    <a:close/>
                  </a:path>
                </a:pathLst>
              </a:custGeom>
              <a:solidFill>
                <a:srgbClr val="D6E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41" name="Google Shape;141;p6"/>
              <p:cNvSpPr txBox="1"/>
              <p:nvPr/>
            </p:nvSpPr>
            <p:spPr>
              <a:xfrm>
                <a:off x="9882861" y="7655065"/>
                <a:ext cx="4373186" cy="1436607"/>
              </a:xfrm>
              <a:prstGeom prst="rect">
                <a:avLst/>
              </a:prstGeom>
              <a:noFill/>
              <a:ln>
                <a:noFill/>
              </a:ln>
            </p:spPr>
            <p:txBody>
              <a:bodyPr anchorCtr="0" anchor="t" bIns="52675" lIns="105350" spcFirstLastPara="1" rIns="105350" wrap="square" tIns="52675">
                <a:spAutoFit/>
              </a:bodyPr>
              <a:lstStyle/>
              <a:p>
                <a:pPr indent="0" lvl="0" marL="0" marR="0" rtl="0" algn="just">
                  <a:spcBef>
                    <a:spcPts val="0"/>
                  </a:spcBef>
                  <a:spcAft>
                    <a:spcPts val="0"/>
                  </a:spcAft>
                  <a:buNone/>
                </a:pPr>
                <a:r>
                  <a:rPr lang="zh-TW" sz="1800">
                    <a:solidFill>
                      <a:schemeClr val="dk1"/>
                    </a:solidFill>
                    <a:latin typeface="DFKai-SB"/>
                    <a:ea typeface="DFKai-SB"/>
                    <a:cs typeface="DFKai-SB"/>
                    <a:sym typeface="DFKai-SB"/>
                  </a:rPr>
                  <a:t>標準層空間於中軸處拉開形成戶外垂直中停花園與垂直挑空作為中央區的導風開口</a:t>
                </a:r>
                <a:endParaRPr sz="1800">
                  <a:solidFill>
                    <a:srgbClr val="FF0000"/>
                  </a:solidFill>
                  <a:latin typeface="DFKai-SB"/>
                  <a:ea typeface="DFKai-SB"/>
                  <a:cs typeface="DFKai-SB"/>
                  <a:sym typeface="DFKai-SB"/>
                </a:endParaRPr>
              </a:p>
            </p:txBody>
          </p:sp>
          <p:sp>
            <p:nvSpPr>
              <p:cNvPr id="142" name="Google Shape;142;p6"/>
              <p:cNvSpPr txBox="1"/>
              <p:nvPr/>
            </p:nvSpPr>
            <p:spPr>
              <a:xfrm>
                <a:off x="9940712" y="3970782"/>
                <a:ext cx="4394634" cy="1108921"/>
              </a:xfrm>
              <a:prstGeom prst="rect">
                <a:avLst/>
              </a:prstGeom>
              <a:noFill/>
              <a:ln>
                <a:noFill/>
              </a:ln>
            </p:spPr>
            <p:txBody>
              <a:bodyPr anchorCtr="0" anchor="t" bIns="52675" lIns="105350" spcFirstLastPara="1" rIns="105350" wrap="square" tIns="52675">
                <a:spAutoFit/>
              </a:bodyPr>
              <a:lstStyle/>
              <a:p>
                <a:pPr indent="0" lvl="0" marL="0" marR="0" rtl="0" algn="just">
                  <a:spcBef>
                    <a:spcPts val="0"/>
                  </a:spcBef>
                  <a:spcAft>
                    <a:spcPts val="0"/>
                  </a:spcAft>
                  <a:buNone/>
                </a:pPr>
                <a:r>
                  <a:rPr lang="zh-TW" sz="1800">
                    <a:solidFill>
                      <a:schemeClr val="dk1"/>
                    </a:solidFill>
                    <a:latin typeface="DFKai-SB"/>
                    <a:ea typeface="DFKai-SB"/>
                    <a:cs typeface="DFKai-SB"/>
                    <a:sym typeface="DFKai-SB"/>
                  </a:rPr>
                  <a:t>西向立面辦公區垂直金屬百葉作為遮陽及引入西側夏季風的導風版</a:t>
                </a:r>
                <a:endParaRPr sz="1800">
                  <a:solidFill>
                    <a:srgbClr val="FF0000"/>
                  </a:solidFill>
                  <a:latin typeface="DFKai-SB"/>
                  <a:ea typeface="DFKai-SB"/>
                  <a:cs typeface="DFKai-SB"/>
                  <a:sym typeface="DFKai-SB"/>
                </a:endParaRPr>
              </a:p>
            </p:txBody>
          </p:sp>
          <p:sp>
            <p:nvSpPr>
              <p:cNvPr id="143" name="Google Shape;143;p6"/>
              <p:cNvSpPr txBox="1"/>
              <p:nvPr/>
            </p:nvSpPr>
            <p:spPr>
              <a:xfrm>
                <a:off x="9882861" y="5171670"/>
                <a:ext cx="4378296" cy="1108920"/>
              </a:xfrm>
              <a:prstGeom prst="rect">
                <a:avLst/>
              </a:prstGeom>
              <a:noFill/>
              <a:ln>
                <a:noFill/>
              </a:ln>
            </p:spPr>
            <p:txBody>
              <a:bodyPr anchorCtr="0" anchor="t" bIns="52675" lIns="105350" spcFirstLastPara="1" rIns="105350" wrap="square" tIns="52675">
                <a:spAutoFit/>
              </a:bodyPr>
              <a:lstStyle/>
              <a:p>
                <a:pPr indent="0" lvl="0" marL="0" marR="0" rtl="0" algn="just">
                  <a:spcBef>
                    <a:spcPts val="0"/>
                  </a:spcBef>
                  <a:spcAft>
                    <a:spcPts val="0"/>
                  </a:spcAft>
                  <a:buNone/>
                </a:pPr>
                <a:r>
                  <a:rPr lang="zh-TW" sz="1800">
                    <a:solidFill>
                      <a:schemeClr val="dk1"/>
                    </a:solidFill>
                    <a:latin typeface="DFKai-SB"/>
                    <a:ea typeface="DFKai-SB"/>
                    <a:cs typeface="DFKai-SB"/>
                    <a:sym typeface="DFKai-SB"/>
                  </a:rPr>
                  <a:t>建築物北側臨熱帶園藝試驗分所採大面開窗,以充份利用其豐厚的自然景觀</a:t>
                </a:r>
                <a:endParaRPr sz="1800">
                  <a:solidFill>
                    <a:srgbClr val="FF0000"/>
                  </a:solidFill>
                  <a:latin typeface="DFKai-SB"/>
                  <a:ea typeface="DFKai-SB"/>
                  <a:cs typeface="DFKai-SB"/>
                  <a:sym typeface="DFKai-SB"/>
                </a:endParaRPr>
              </a:p>
            </p:txBody>
          </p:sp>
          <p:sp>
            <p:nvSpPr>
              <p:cNvPr id="144" name="Google Shape;144;p6"/>
              <p:cNvSpPr/>
              <p:nvPr/>
            </p:nvSpPr>
            <p:spPr>
              <a:xfrm>
                <a:off x="2781883" y="5268638"/>
                <a:ext cx="5340743" cy="2557084"/>
              </a:xfrm>
              <a:custGeom>
                <a:rect b="b" l="l" r="r" t="t"/>
                <a:pathLst>
                  <a:path extrusionOk="0" h="2557084" w="5340743">
                    <a:moveTo>
                      <a:pt x="817296" y="0"/>
                    </a:moveTo>
                    <a:lnTo>
                      <a:pt x="752559" y="0"/>
                    </a:lnTo>
                    <a:lnTo>
                      <a:pt x="647363" y="0"/>
                    </a:lnTo>
                    <a:lnTo>
                      <a:pt x="647363" y="687823"/>
                    </a:lnTo>
                    <a:lnTo>
                      <a:pt x="0" y="687823"/>
                    </a:lnTo>
                    <a:lnTo>
                      <a:pt x="0" y="987229"/>
                    </a:lnTo>
                    <a:lnTo>
                      <a:pt x="639271" y="987229"/>
                    </a:lnTo>
                    <a:lnTo>
                      <a:pt x="639271" y="1755972"/>
                    </a:lnTo>
                    <a:lnTo>
                      <a:pt x="16184" y="1755972"/>
                    </a:lnTo>
                    <a:lnTo>
                      <a:pt x="16184" y="1942089"/>
                    </a:lnTo>
                    <a:lnTo>
                      <a:pt x="5057522" y="1942089"/>
                    </a:lnTo>
                    <a:lnTo>
                      <a:pt x="5057522" y="2557084"/>
                    </a:lnTo>
                    <a:lnTo>
                      <a:pt x="5340743" y="2557084"/>
                    </a:lnTo>
                    <a:lnTo>
                      <a:pt x="5340743" y="1488935"/>
                    </a:lnTo>
                    <a:lnTo>
                      <a:pt x="5106074" y="1488935"/>
                    </a:lnTo>
                    <a:lnTo>
                      <a:pt x="5106074" y="1731696"/>
                    </a:lnTo>
                    <a:lnTo>
                      <a:pt x="3058789" y="1731696"/>
                    </a:lnTo>
                    <a:lnTo>
                      <a:pt x="3058789" y="1068149"/>
                    </a:lnTo>
                    <a:lnTo>
                      <a:pt x="2751292" y="1068149"/>
                    </a:lnTo>
                    <a:lnTo>
                      <a:pt x="2751292" y="1764064"/>
                    </a:lnTo>
                    <a:lnTo>
                      <a:pt x="2492347" y="1764064"/>
                    </a:lnTo>
                    <a:lnTo>
                      <a:pt x="2492347" y="1051965"/>
                    </a:lnTo>
                    <a:lnTo>
                      <a:pt x="2273862" y="1051965"/>
                    </a:lnTo>
                    <a:lnTo>
                      <a:pt x="2273862" y="1755972"/>
                    </a:lnTo>
                    <a:lnTo>
                      <a:pt x="841572" y="1755972"/>
                    </a:lnTo>
                    <a:lnTo>
                      <a:pt x="817296" y="0"/>
                    </a:lnTo>
                    <a:close/>
                  </a:path>
                </a:pathLst>
              </a:custGeom>
              <a:solidFill>
                <a:srgbClr val="E71926"/>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45" name="Google Shape;145;p6"/>
              <p:cNvSpPr/>
              <p:nvPr/>
            </p:nvSpPr>
            <p:spPr>
              <a:xfrm>
                <a:off x="5054611" y="5956386"/>
                <a:ext cx="794758" cy="376015"/>
              </a:xfrm>
              <a:prstGeom prst="rect">
                <a:avLst/>
              </a:prstGeom>
              <a:solidFill>
                <a:srgbClr val="FFFF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46" name="Google Shape;146;p6"/>
              <p:cNvSpPr/>
              <p:nvPr/>
            </p:nvSpPr>
            <p:spPr>
              <a:xfrm>
                <a:off x="5054611" y="7223663"/>
                <a:ext cx="907772" cy="660968"/>
              </a:xfrm>
              <a:prstGeom prst="rect">
                <a:avLst/>
              </a:prstGeom>
              <a:solidFill>
                <a:srgbClr val="D6E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47" name="Google Shape;147;p6"/>
              <p:cNvSpPr/>
              <p:nvPr/>
            </p:nvSpPr>
            <p:spPr>
              <a:xfrm rot="2636734">
                <a:off x="5116460" y="5381018"/>
                <a:ext cx="169687" cy="230219"/>
              </a:xfrm>
              <a:prstGeom prst="triangle">
                <a:avLst>
                  <a:gd fmla="val 50000" name="adj"/>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48" name="Google Shape;148;p6"/>
              <p:cNvSpPr/>
              <p:nvPr/>
            </p:nvSpPr>
            <p:spPr>
              <a:xfrm>
                <a:off x="1870141" y="4639571"/>
                <a:ext cx="1980142" cy="3549650"/>
              </a:xfrm>
              <a:custGeom>
                <a:rect b="b" l="l" r="r" t="t"/>
                <a:pathLst>
                  <a:path extrusionOk="0" h="3549650" w="1980142">
                    <a:moveTo>
                      <a:pt x="1971675" y="3175"/>
                    </a:moveTo>
                    <a:cubicBezTo>
                      <a:pt x="1963208" y="0"/>
                      <a:pt x="1707092" y="371475"/>
                      <a:pt x="1641475" y="568325"/>
                    </a:cubicBezTo>
                    <a:cubicBezTo>
                      <a:pt x="1575858" y="765175"/>
                      <a:pt x="1575858" y="996950"/>
                      <a:pt x="1577975" y="1184275"/>
                    </a:cubicBezTo>
                    <a:cubicBezTo>
                      <a:pt x="1580092" y="1371600"/>
                      <a:pt x="1642533" y="1502833"/>
                      <a:pt x="1654175" y="1692275"/>
                    </a:cubicBezTo>
                    <a:cubicBezTo>
                      <a:pt x="1652058" y="1901825"/>
                      <a:pt x="1678517" y="2120900"/>
                      <a:pt x="1647825" y="2320925"/>
                    </a:cubicBezTo>
                    <a:cubicBezTo>
                      <a:pt x="1617133" y="2466975"/>
                      <a:pt x="1555750" y="2519892"/>
                      <a:pt x="1508125" y="2536825"/>
                    </a:cubicBezTo>
                    <a:cubicBezTo>
                      <a:pt x="1352550" y="2585508"/>
                      <a:pt x="957792" y="2450042"/>
                      <a:pt x="714375" y="2613025"/>
                    </a:cubicBezTo>
                    <a:cubicBezTo>
                      <a:pt x="470958" y="2776008"/>
                      <a:pt x="95250" y="3479800"/>
                      <a:pt x="47625" y="3514725"/>
                    </a:cubicBezTo>
                    <a:cubicBezTo>
                      <a:pt x="0" y="3549650"/>
                      <a:pt x="170392" y="2985558"/>
                      <a:pt x="428625" y="2822575"/>
                    </a:cubicBezTo>
                    <a:cubicBezTo>
                      <a:pt x="686858" y="2659592"/>
                      <a:pt x="1184804" y="2681817"/>
                      <a:pt x="1397000" y="2565400"/>
                    </a:cubicBezTo>
                    <a:cubicBezTo>
                      <a:pt x="1609196" y="2448983"/>
                      <a:pt x="1677987" y="2316163"/>
                      <a:pt x="1701800" y="2124075"/>
                    </a:cubicBezTo>
                    <a:cubicBezTo>
                      <a:pt x="1725613" y="1931987"/>
                      <a:pt x="1541462" y="1668992"/>
                      <a:pt x="1539875" y="1412875"/>
                    </a:cubicBezTo>
                    <a:cubicBezTo>
                      <a:pt x="1538288" y="1156758"/>
                      <a:pt x="1620308" y="822325"/>
                      <a:pt x="1692275" y="587375"/>
                    </a:cubicBezTo>
                    <a:cubicBezTo>
                      <a:pt x="1764242" y="352425"/>
                      <a:pt x="1980142" y="6350"/>
                      <a:pt x="1971675" y="3175"/>
                    </a:cubicBezTo>
                    <a:close/>
                  </a:path>
                </a:pathLst>
              </a:custGeom>
              <a:solidFill>
                <a:srgbClr val="93B3D7"/>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49" name="Google Shape;149;p6"/>
              <p:cNvSpPr/>
              <p:nvPr/>
            </p:nvSpPr>
            <p:spPr>
              <a:xfrm>
                <a:off x="3343916" y="5583815"/>
                <a:ext cx="1789748" cy="1617663"/>
              </a:xfrm>
              <a:custGeom>
                <a:rect b="b" l="l" r="r" t="t"/>
                <a:pathLst>
                  <a:path extrusionOk="0" h="1617663" w="1789748">
                    <a:moveTo>
                      <a:pt x="0" y="1606392"/>
                    </a:moveTo>
                    <a:cubicBezTo>
                      <a:pt x="144409" y="1595650"/>
                      <a:pt x="625952" y="1545987"/>
                      <a:pt x="835343" y="1435735"/>
                    </a:cubicBezTo>
                    <a:cubicBezTo>
                      <a:pt x="1044734" y="1325483"/>
                      <a:pt x="1150621" y="1139719"/>
                      <a:pt x="1256348" y="944880"/>
                    </a:cubicBezTo>
                    <a:cubicBezTo>
                      <a:pt x="1362075" y="750041"/>
                      <a:pt x="1380808" y="424180"/>
                      <a:pt x="1469708" y="266700"/>
                    </a:cubicBezTo>
                    <a:cubicBezTo>
                      <a:pt x="1558608" y="109220"/>
                      <a:pt x="1692593" y="45085"/>
                      <a:pt x="1789748" y="0"/>
                    </a:cubicBezTo>
                    <a:cubicBezTo>
                      <a:pt x="1750378" y="72390"/>
                      <a:pt x="1352868" y="476250"/>
                      <a:pt x="1233488" y="701040"/>
                    </a:cubicBezTo>
                    <a:cubicBezTo>
                      <a:pt x="1114108" y="925830"/>
                      <a:pt x="1165966" y="1205759"/>
                      <a:pt x="1073468" y="1348740"/>
                    </a:cubicBezTo>
                    <a:cubicBezTo>
                      <a:pt x="980970" y="1491721"/>
                      <a:pt x="857409" y="1515983"/>
                      <a:pt x="678498" y="1558925"/>
                    </a:cubicBezTo>
                    <a:cubicBezTo>
                      <a:pt x="499587" y="1601867"/>
                      <a:pt x="109061" y="1617663"/>
                      <a:pt x="0" y="1606392"/>
                    </a:cubicBezTo>
                    <a:close/>
                  </a:path>
                </a:pathLst>
              </a:custGeom>
              <a:solidFill>
                <a:srgbClr val="93B3D7"/>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50" name="Google Shape;150;p6"/>
              <p:cNvSpPr/>
              <p:nvPr/>
            </p:nvSpPr>
            <p:spPr>
              <a:xfrm>
                <a:off x="4856229" y="5218215"/>
                <a:ext cx="1863725" cy="3258344"/>
              </a:xfrm>
              <a:custGeom>
                <a:rect b="b" l="l" r="r" t="t"/>
                <a:pathLst>
                  <a:path extrusionOk="0" h="3258344" w="1863725">
                    <a:moveTo>
                      <a:pt x="0" y="3258344"/>
                    </a:moveTo>
                    <a:cubicBezTo>
                      <a:pt x="295274" y="3128963"/>
                      <a:pt x="540543" y="2847181"/>
                      <a:pt x="700087" y="2648744"/>
                    </a:cubicBezTo>
                    <a:cubicBezTo>
                      <a:pt x="859631" y="2450307"/>
                      <a:pt x="920750" y="2282031"/>
                      <a:pt x="957262" y="2067719"/>
                    </a:cubicBezTo>
                    <a:cubicBezTo>
                      <a:pt x="993774" y="1853407"/>
                      <a:pt x="912812" y="1571625"/>
                      <a:pt x="919162" y="1362869"/>
                    </a:cubicBezTo>
                    <a:cubicBezTo>
                      <a:pt x="925512" y="1154113"/>
                      <a:pt x="880268" y="990600"/>
                      <a:pt x="995362" y="815181"/>
                    </a:cubicBezTo>
                    <a:cubicBezTo>
                      <a:pt x="1110456" y="639762"/>
                      <a:pt x="1466056" y="442912"/>
                      <a:pt x="1609725" y="310356"/>
                    </a:cubicBezTo>
                    <a:cubicBezTo>
                      <a:pt x="1753394" y="177800"/>
                      <a:pt x="1851025" y="0"/>
                      <a:pt x="1857375" y="19844"/>
                    </a:cubicBezTo>
                    <a:cubicBezTo>
                      <a:pt x="1863725" y="39688"/>
                      <a:pt x="1763713" y="336550"/>
                      <a:pt x="1647825" y="429419"/>
                    </a:cubicBezTo>
                    <a:cubicBezTo>
                      <a:pt x="1531938" y="522288"/>
                      <a:pt x="1286669" y="501650"/>
                      <a:pt x="1162050" y="577056"/>
                    </a:cubicBezTo>
                    <a:cubicBezTo>
                      <a:pt x="1037431" y="652462"/>
                      <a:pt x="929481" y="703262"/>
                      <a:pt x="900112" y="881856"/>
                    </a:cubicBezTo>
                    <a:cubicBezTo>
                      <a:pt x="870743" y="1060450"/>
                      <a:pt x="1012824" y="1396207"/>
                      <a:pt x="985837" y="1648619"/>
                    </a:cubicBezTo>
                    <a:cubicBezTo>
                      <a:pt x="958850" y="1901031"/>
                      <a:pt x="819149" y="2166937"/>
                      <a:pt x="738187" y="2396331"/>
                    </a:cubicBezTo>
                    <a:cubicBezTo>
                      <a:pt x="657225" y="2625725"/>
                      <a:pt x="623093" y="2881312"/>
                      <a:pt x="500062" y="3024981"/>
                    </a:cubicBezTo>
                    <a:cubicBezTo>
                      <a:pt x="377031" y="3168650"/>
                      <a:pt x="190501" y="3216275"/>
                      <a:pt x="0" y="3258344"/>
                    </a:cubicBezTo>
                    <a:close/>
                  </a:path>
                </a:pathLst>
              </a:custGeom>
              <a:solidFill>
                <a:srgbClr val="93B3D7"/>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51" name="Google Shape;151;p6"/>
              <p:cNvSpPr/>
              <p:nvPr/>
            </p:nvSpPr>
            <p:spPr>
              <a:xfrm>
                <a:off x="5772214" y="6081021"/>
                <a:ext cx="3304381" cy="1317625"/>
              </a:xfrm>
              <a:custGeom>
                <a:rect b="b" l="l" r="r" t="t"/>
                <a:pathLst>
                  <a:path extrusionOk="0" h="1317625" w="3304381">
                    <a:moveTo>
                      <a:pt x="31750" y="1314450"/>
                    </a:moveTo>
                    <a:cubicBezTo>
                      <a:pt x="63500" y="1317625"/>
                      <a:pt x="234950" y="1165225"/>
                      <a:pt x="450850" y="1114425"/>
                    </a:cubicBezTo>
                    <a:cubicBezTo>
                      <a:pt x="666750" y="1063625"/>
                      <a:pt x="1035050" y="1004888"/>
                      <a:pt x="1327150" y="1009650"/>
                    </a:cubicBezTo>
                    <a:cubicBezTo>
                      <a:pt x="1619250" y="1014412"/>
                      <a:pt x="1974850" y="1143000"/>
                      <a:pt x="2203450" y="1143000"/>
                    </a:cubicBezTo>
                    <a:cubicBezTo>
                      <a:pt x="2432050" y="1143000"/>
                      <a:pt x="2532063" y="1127125"/>
                      <a:pt x="2698750" y="1009650"/>
                    </a:cubicBezTo>
                    <a:cubicBezTo>
                      <a:pt x="2865437" y="892175"/>
                      <a:pt x="3102769" y="606425"/>
                      <a:pt x="3203575" y="438150"/>
                    </a:cubicBezTo>
                    <a:cubicBezTo>
                      <a:pt x="3304381" y="269875"/>
                      <a:pt x="3278186" y="236538"/>
                      <a:pt x="3303587" y="0"/>
                    </a:cubicBezTo>
                    <a:cubicBezTo>
                      <a:pt x="3219449" y="282575"/>
                      <a:pt x="3102769" y="583406"/>
                      <a:pt x="3013075" y="762000"/>
                    </a:cubicBezTo>
                    <a:cubicBezTo>
                      <a:pt x="2923381" y="940594"/>
                      <a:pt x="2932112" y="966787"/>
                      <a:pt x="2765425" y="1071562"/>
                    </a:cubicBezTo>
                    <a:cubicBezTo>
                      <a:pt x="2603500" y="1157287"/>
                      <a:pt x="2276475" y="1069181"/>
                      <a:pt x="2012950" y="1076325"/>
                    </a:cubicBezTo>
                    <a:cubicBezTo>
                      <a:pt x="1749425" y="1083469"/>
                      <a:pt x="1417637" y="1117600"/>
                      <a:pt x="1184275" y="1114425"/>
                    </a:cubicBezTo>
                    <a:cubicBezTo>
                      <a:pt x="950913" y="1111250"/>
                      <a:pt x="766762" y="1060450"/>
                      <a:pt x="612775" y="1057275"/>
                    </a:cubicBezTo>
                    <a:cubicBezTo>
                      <a:pt x="458788" y="1054100"/>
                      <a:pt x="357188" y="1052512"/>
                      <a:pt x="260350" y="1095375"/>
                    </a:cubicBezTo>
                    <a:cubicBezTo>
                      <a:pt x="163512" y="1138238"/>
                      <a:pt x="0" y="1311275"/>
                      <a:pt x="31750" y="1314450"/>
                    </a:cubicBezTo>
                    <a:close/>
                  </a:path>
                </a:pathLst>
              </a:custGeom>
              <a:solidFill>
                <a:srgbClr val="93B3D7"/>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52" name="Google Shape;152;p6"/>
              <p:cNvSpPr/>
              <p:nvPr/>
            </p:nvSpPr>
            <p:spPr>
              <a:xfrm rot="1586191">
                <a:off x="3821657" y="4427662"/>
                <a:ext cx="169687" cy="230219"/>
              </a:xfrm>
              <a:prstGeom prst="triangle">
                <a:avLst>
                  <a:gd fmla="val 50000" name="adj"/>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53" name="Google Shape;153;p6"/>
              <p:cNvSpPr/>
              <p:nvPr/>
            </p:nvSpPr>
            <p:spPr>
              <a:xfrm rot="1586191">
                <a:off x="6678928" y="5032463"/>
                <a:ext cx="169687" cy="230219"/>
              </a:xfrm>
              <a:prstGeom prst="triangle">
                <a:avLst>
                  <a:gd fmla="val 50000" name="adj"/>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54" name="Google Shape;154;p6"/>
              <p:cNvSpPr/>
              <p:nvPr/>
            </p:nvSpPr>
            <p:spPr>
              <a:xfrm rot="724965">
                <a:off x="9024776" y="5821678"/>
                <a:ext cx="169687" cy="230219"/>
              </a:xfrm>
              <a:prstGeom prst="triangle">
                <a:avLst>
                  <a:gd fmla="val 50000" name="adj"/>
                </a:avLst>
              </a:prstGeom>
              <a:solidFill>
                <a:srgbClr val="93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sp>
            <p:nvSpPr>
              <p:cNvPr id="155" name="Google Shape;155;p6"/>
              <p:cNvSpPr/>
              <p:nvPr/>
            </p:nvSpPr>
            <p:spPr>
              <a:xfrm>
                <a:off x="2794823" y="5251577"/>
                <a:ext cx="5368705" cy="1086415"/>
              </a:xfrm>
              <a:custGeom>
                <a:rect b="b" l="l" r="r" t="t"/>
                <a:pathLst>
                  <a:path extrusionOk="0" h="1086415" w="5368705">
                    <a:moveTo>
                      <a:pt x="0" y="0"/>
                    </a:moveTo>
                    <a:lnTo>
                      <a:pt x="1620570" y="0"/>
                    </a:lnTo>
                    <a:lnTo>
                      <a:pt x="1620570" y="1059255"/>
                    </a:lnTo>
                    <a:lnTo>
                      <a:pt x="2236206" y="1059255"/>
                    </a:lnTo>
                    <a:lnTo>
                      <a:pt x="2236206" y="688063"/>
                    </a:lnTo>
                    <a:lnTo>
                      <a:pt x="3069125" y="688063"/>
                    </a:lnTo>
                    <a:lnTo>
                      <a:pt x="3069125" y="1086415"/>
                    </a:lnTo>
                    <a:lnTo>
                      <a:pt x="5368705" y="1086415"/>
                    </a:lnTo>
                  </a:path>
                </a:pathLst>
              </a:custGeom>
              <a:noFill/>
              <a:ln cap="flat" cmpd="sng" w="28575">
                <a:solidFill>
                  <a:srgbClr val="F79646"/>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FKai-SB"/>
                  <a:ea typeface="DFKai-SB"/>
                  <a:cs typeface="DFKai-SB"/>
                  <a:sym typeface="DFKai-SB"/>
                </a:endParaRPr>
              </a:p>
            </p:txBody>
          </p:sp>
          <p:grpSp>
            <p:nvGrpSpPr>
              <p:cNvPr id="156" name="Google Shape;156;p6"/>
              <p:cNvGrpSpPr/>
              <p:nvPr/>
            </p:nvGrpSpPr>
            <p:grpSpPr>
              <a:xfrm>
                <a:off x="2694883" y="4832457"/>
                <a:ext cx="7410602" cy="1428636"/>
                <a:chOff x="2596944" y="4877389"/>
                <a:chExt cx="7527038" cy="1022562"/>
              </a:xfrm>
            </p:grpSpPr>
            <p:cxnSp>
              <p:nvCxnSpPr>
                <p:cNvPr id="157" name="Google Shape;157;p6"/>
                <p:cNvCxnSpPr/>
                <p:nvPr/>
              </p:nvCxnSpPr>
              <p:spPr>
                <a:xfrm flipH="1" rot="10800000">
                  <a:off x="2596944" y="4877389"/>
                  <a:ext cx="7527038" cy="131078"/>
                </a:xfrm>
                <a:prstGeom prst="straightConnector1">
                  <a:avLst/>
                </a:prstGeom>
                <a:noFill/>
                <a:ln cap="flat" cmpd="sng" w="9525">
                  <a:solidFill>
                    <a:srgbClr val="3F3F3F"/>
                  </a:solidFill>
                  <a:prstDash val="solid"/>
                  <a:round/>
                  <a:headEnd len="sm" w="sm" type="none"/>
                  <a:tailEnd len="sm" w="sm" type="none"/>
                </a:ln>
              </p:spPr>
            </p:cxnSp>
            <p:cxnSp>
              <p:nvCxnSpPr>
                <p:cNvPr id="158" name="Google Shape;158;p6"/>
                <p:cNvCxnSpPr/>
                <p:nvPr/>
              </p:nvCxnSpPr>
              <p:spPr>
                <a:xfrm>
                  <a:off x="2596944" y="4993481"/>
                  <a:ext cx="0" cy="906470"/>
                </a:xfrm>
                <a:prstGeom prst="straightConnector1">
                  <a:avLst/>
                </a:prstGeom>
                <a:noFill/>
                <a:ln cap="flat" cmpd="sng" w="9525">
                  <a:solidFill>
                    <a:srgbClr val="3F3F3F"/>
                  </a:solidFill>
                  <a:prstDash val="solid"/>
                  <a:round/>
                  <a:headEnd len="sm" w="sm" type="none"/>
                  <a:tailEnd len="med" w="med" type="oval"/>
                </a:ln>
              </p:spPr>
            </p:cxnSp>
          </p:grpSp>
          <p:grpSp>
            <p:nvGrpSpPr>
              <p:cNvPr id="159" name="Google Shape;159;p6"/>
              <p:cNvGrpSpPr/>
              <p:nvPr/>
            </p:nvGrpSpPr>
            <p:grpSpPr>
              <a:xfrm>
                <a:off x="5118435" y="5443189"/>
                <a:ext cx="4806616" cy="468434"/>
                <a:chOff x="5362575" y="6228988"/>
                <a:chExt cx="4578138" cy="468434"/>
              </a:xfrm>
            </p:grpSpPr>
            <p:cxnSp>
              <p:nvCxnSpPr>
                <p:cNvPr id="160" name="Google Shape;160;p6"/>
                <p:cNvCxnSpPr/>
                <p:nvPr/>
              </p:nvCxnSpPr>
              <p:spPr>
                <a:xfrm>
                  <a:off x="5362575" y="6229350"/>
                  <a:ext cx="4578138" cy="4457"/>
                </a:xfrm>
                <a:prstGeom prst="straightConnector1">
                  <a:avLst/>
                </a:prstGeom>
                <a:noFill/>
                <a:ln cap="flat" cmpd="sng" w="9525">
                  <a:solidFill>
                    <a:srgbClr val="3F3F3F"/>
                  </a:solidFill>
                  <a:prstDash val="solid"/>
                  <a:round/>
                  <a:headEnd len="sm" w="sm" type="none"/>
                  <a:tailEnd len="sm" w="sm" type="none"/>
                </a:ln>
              </p:spPr>
            </p:cxnSp>
            <p:cxnSp>
              <p:nvCxnSpPr>
                <p:cNvPr id="161" name="Google Shape;161;p6"/>
                <p:cNvCxnSpPr/>
                <p:nvPr/>
              </p:nvCxnSpPr>
              <p:spPr>
                <a:xfrm>
                  <a:off x="5366017" y="6228988"/>
                  <a:ext cx="0" cy="468434"/>
                </a:xfrm>
                <a:prstGeom prst="straightConnector1">
                  <a:avLst/>
                </a:prstGeom>
                <a:noFill/>
                <a:ln cap="flat" cmpd="sng" w="9525">
                  <a:solidFill>
                    <a:srgbClr val="3F3F3F"/>
                  </a:solidFill>
                  <a:prstDash val="solid"/>
                  <a:round/>
                  <a:headEnd len="sm" w="sm" type="none"/>
                  <a:tailEnd len="med" w="med" type="oval"/>
                </a:ln>
              </p:spPr>
            </p:cxnSp>
          </p:grpSp>
          <p:cxnSp>
            <p:nvCxnSpPr>
              <p:cNvPr id="162" name="Google Shape;162;p6"/>
              <p:cNvCxnSpPr/>
              <p:nvPr/>
            </p:nvCxnSpPr>
            <p:spPr>
              <a:xfrm>
                <a:off x="5365750" y="8406828"/>
                <a:ext cx="4559300" cy="3175"/>
              </a:xfrm>
              <a:prstGeom prst="straightConnector1">
                <a:avLst/>
              </a:prstGeom>
              <a:noFill/>
              <a:ln cap="flat" cmpd="sng" w="9525">
                <a:solidFill>
                  <a:srgbClr val="3F3F3F"/>
                </a:solidFill>
                <a:prstDash val="solid"/>
                <a:round/>
                <a:headEnd len="sm" w="sm" type="none"/>
                <a:tailEnd len="sm" w="sm" type="none"/>
              </a:ln>
            </p:spPr>
          </p:cxnSp>
          <p:cxnSp>
            <p:nvCxnSpPr>
              <p:cNvPr id="163" name="Google Shape;163;p6"/>
              <p:cNvCxnSpPr/>
              <p:nvPr/>
            </p:nvCxnSpPr>
            <p:spPr>
              <a:xfrm rot="10800000">
                <a:off x="5360271" y="7547605"/>
                <a:ext cx="0" cy="872236"/>
              </a:xfrm>
              <a:prstGeom prst="straightConnector1">
                <a:avLst/>
              </a:prstGeom>
              <a:noFill/>
              <a:ln cap="flat" cmpd="sng" w="9525">
                <a:solidFill>
                  <a:srgbClr val="3F3F3F"/>
                </a:solidFill>
                <a:prstDash val="solid"/>
                <a:round/>
                <a:headEnd len="sm" w="sm" type="none"/>
                <a:tailEnd len="med" w="med" type="oval"/>
              </a:ln>
            </p:spPr>
          </p:cxnSp>
          <p:pic>
            <p:nvPicPr>
              <p:cNvPr id="164" name="Google Shape;164;p6"/>
              <p:cNvPicPr preferRelativeResize="0"/>
              <p:nvPr/>
            </p:nvPicPr>
            <p:blipFill rotWithShape="1">
              <a:blip r:embed="rId3">
                <a:alphaModFix/>
              </a:blip>
              <a:srcRect b="14121" l="3028" r="4535" t="4876"/>
              <a:stretch/>
            </p:blipFill>
            <p:spPr>
              <a:xfrm>
                <a:off x="1147155" y="3598397"/>
                <a:ext cx="8400081" cy="5203963"/>
              </a:xfrm>
              <a:prstGeom prst="rect">
                <a:avLst/>
              </a:prstGeom>
              <a:noFill/>
              <a:ln>
                <a:noFill/>
              </a:ln>
            </p:spPr>
          </p:pic>
        </p:grpSp>
        <p:sp>
          <p:nvSpPr>
            <p:cNvPr id="165" name="Google Shape;165;p6"/>
            <p:cNvSpPr/>
            <p:nvPr/>
          </p:nvSpPr>
          <p:spPr>
            <a:xfrm>
              <a:off x="5064" y="924157"/>
              <a:ext cx="9427463" cy="5882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rgbClr val="366092"/>
                  </a:solidFill>
                  <a:latin typeface="DFKai-SB"/>
                  <a:ea typeface="DFKai-SB"/>
                  <a:cs typeface="DFKai-SB"/>
                  <a:sym typeface="DFKai-SB"/>
                </a:rPr>
                <a:t>永續低耗能的中心-深遮陽及通風建築</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工程概述及特色</a:t>
            </a:r>
            <a:endParaRPr/>
          </a:p>
        </p:txBody>
      </p:sp>
      <p:sp>
        <p:nvSpPr>
          <p:cNvPr id="171" name="Google Shape;171;p7"/>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sp>
        <p:nvSpPr>
          <p:cNvPr id="172" name="Google Shape;172;p7"/>
          <p:cNvSpPr/>
          <p:nvPr/>
        </p:nvSpPr>
        <p:spPr>
          <a:xfrm>
            <a:off x="364363" y="1720582"/>
            <a:ext cx="5112568" cy="4029769"/>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zh-TW" sz="2400">
                <a:solidFill>
                  <a:schemeClr val="dk1"/>
                </a:solidFill>
                <a:latin typeface="DFKai-SB"/>
                <a:ea typeface="DFKai-SB"/>
                <a:cs typeface="DFKai-SB"/>
                <a:sym typeface="DFKai-SB"/>
              </a:rPr>
              <a:t>◇熱帶園藝試驗分所提供辦公空間絕佳的視覺景觀，在外部空間上，北面採大面開窗、同時在內部空間配置上也反映此原則，將樓梯間、走廊、廁所等，配置於南側，盡量利用北側進入的自然光線，同時留設出最多最完整的辦公空間及中央側的交誼空間於北側，以充份利用自然環境所給予的豐厚條件。</a:t>
            </a:r>
            <a:endParaRPr/>
          </a:p>
        </p:txBody>
      </p:sp>
      <p:sp>
        <p:nvSpPr>
          <p:cNvPr id="173" name="Google Shape;173;p7"/>
          <p:cNvSpPr txBox="1"/>
          <p:nvPr/>
        </p:nvSpPr>
        <p:spPr>
          <a:xfrm>
            <a:off x="6300908" y="5252087"/>
            <a:ext cx="2393045" cy="260285"/>
          </a:xfrm>
          <a:prstGeom prst="rect">
            <a:avLst/>
          </a:prstGeom>
          <a:noFill/>
          <a:ln>
            <a:noFill/>
          </a:ln>
        </p:spPr>
        <p:txBody>
          <a:bodyPr anchorCtr="0" anchor="t" bIns="52675" lIns="105350" spcFirstLastPara="1" rIns="105350" wrap="square" tIns="52675">
            <a:spAutoFit/>
          </a:bodyPr>
          <a:lstStyle/>
          <a:p>
            <a:pPr indent="0" lvl="0" marL="0" marR="0" rtl="0" algn="r">
              <a:lnSpc>
                <a:spcPct val="100000"/>
              </a:lnSpc>
              <a:spcBef>
                <a:spcPts val="0"/>
              </a:spcBef>
              <a:spcAft>
                <a:spcPts val="0"/>
              </a:spcAft>
              <a:buClr>
                <a:srgbClr val="FFFFFF"/>
              </a:buClr>
              <a:buSzPts val="1000"/>
              <a:buFont typeface="DFKai-SB"/>
              <a:buNone/>
            </a:pPr>
            <a:r>
              <a:rPr b="1" i="0" lang="zh-TW" sz="1000" u="none" cap="none" strike="noStrike">
                <a:solidFill>
                  <a:srgbClr val="FFFFFF"/>
                </a:solidFill>
                <a:latin typeface="DFKai-SB"/>
                <a:ea typeface="DFKai-SB"/>
                <a:cs typeface="DFKai-SB"/>
                <a:sym typeface="DFKai-SB"/>
              </a:rPr>
              <a:t>鳳山熱帶園藝試驗分所</a:t>
            </a:r>
            <a:endParaRPr/>
          </a:p>
        </p:txBody>
      </p:sp>
      <p:pic>
        <p:nvPicPr>
          <p:cNvPr descr="C:\Users\user\Desktop\10701111量體模2-1.jpg" id="174" name="Google Shape;174;p7"/>
          <p:cNvPicPr preferRelativeResize="0"/>
          <p:nvPr/>
        </p:nvPicPr>
        <p:blipFill rotWithShape="1">
          <a:blip r:embed="rId3">
            <a:alphaModFix/>
          </a:blip>
          <a:srcRect b="15508" l="30436" r="34362" t="3508"/>
          <a:stretch/>
        </p:blipFill>
        <p:spPr>
          <a:xfrm>
            <a:off x="5476931" y="2060848"/>
            <a:ext cx="3619297" cy="30243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工程創新性</a:t>
            </a:r>
            <a:endParaRPr/>
          </a:p>
        </p:txBody>
      </p:sp>
      <p:sp>
        <p:nvSpPr>
          <p:cNvPr id="180" name="Google Shape;180;p8"/>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grpSp>
        <p:nvGrpSpPr>
          <p:cNvPr id="181" name="Google Shape;181;p8"/>
          <p:cNvGrpSpPr/>
          <p:nvPr/>
        </p:nvGrpSpPr>
        <p:grpSpPr>
          <a:xfrm>
            <a:off x="755576" y="2060848"/>
            <a:ext cx="7488833" cy="3456384"/>
            <a:chOff x="196466" y="1282191"/>
            <a:chExt cx="12819032" cy="4459129"/>
          </a:xfrm>
        </p:grpSpPr>
        <p:pic>
          <p:nvPicPr>
            <p:cNvPr id="182" name="Google Shape;182;p8"/>
            <p:cNvPicPr preferRelativeResize="0"/>
            <p:nvPr/>
          </p:nvPicPr>
          <p:blipFill rotWithShape="1">
            <a:blip r:embed="rId3">
              <a:alphaModFix amt="70000"/>
            </a:blip>
            <a:srcRect b="0" l="3722" r="3723" t="5879"/>
            <a:stretch/>
          </p:blipFill>
          <p:spPr>
            <a:xfrm>
              <a:off x="196466" y="1282191"/>
              <a:ext cx="8414134" cy="4459129"/>
            </a:xfrm>
            <a:prstGeom prst="rect">
              <a:avLst/>
            </a:prstGeom>
            <a:noFill/>
            <a:ln>
              <a:noFill/>
            </a:ln>
          </p:spPr>
        </p:pic>
        <p:sp>
          <p:nvSpPr>
            <p:cNvPr id="183" name="Google Shape;183;p8"/>
            <p:cNvSpPr/>
            <p:nvPr/>
          </p:nvSpPr>
          <p:spPr>
            <a:xfrm>
              <a:off x="8778155" y="2598413"/>
              <a:ext cx="423734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2800">
                  <a:solidFill>
                    <a:srgbClr val="366092"/>
                  </a:solidFill>
                  <a:latin typeface="Microsoft JhengHei"/>
                  <a:ea typeface="Microsoft JhengHei"/>
                  <a:cs typeface="Microsoft JhengHei"/>
                  <a:sym typeface="Microsoft JhengHei"/>
                </a:rPr>
                <a:t>打造綠意新「埕」</a:t>
              </a:r>
              <a:endParaRPr b="1" sz="2800">
                <a:solidFill>
                  <a:srgbClr val="366092"/>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800">
                  <a:solidFill>
                    <a:srgbClr val="366092"/>
                  </a:solidFill>
                  <a:latin typeface="Microsoft JhengHei"/>
                  <a:ea typeface="Microsoft JhengHei"/>
                  <a:cs typeface="Microsoft JhengHei"/>
                  <a:sym typeface="Microsoft JhengHei"/>
                </a:rPr>
                <a:t>串聯環境與生活</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p:nvPr/>
        </p:nvSpPr>
        <p:spPr>
          <a:xfrm>
            <a:off x="2313626" y="188640"/>
            <a:ext cx="6624736" cy="1296144"/>
          </a:xfrm>
          <a:prstGeom prst="rect">
            <a:avLst/>
          </a:prstGeom>
          <a:gradFill>
            <a:gsLst>
              <a:gs pos="0">
                <a:srgbClr val="B6DDE7"/>
              </a:gs>
              <a:gs pos="50000">
                <a:srgbClr val="B6DDE7"/>
              </a:gs>
              <a:gs pos="100000">
                <a:srgbClr val="DAEEF3"/>
              </a:gs>
            </a:gsLst>
            <a:lin ang="16200000" scaled="0"/>
          </a:gradFill>
          <a:ln cap="flat" cmpd="sng" w="25400">
            <a:solidFill>
              <a:srgbClr val="395E89"/>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zh-TW" sz="4400">
                <a:solidFill>
                  <a:schemeClr val="dk1"/>
                </a:solidFill>
                <a:latin typeface="DFKai-SB"/>
                <a:ea typeface="DFKai-SB"/>
                <a:cs typeface="DFKai-SB"/>
                <a:sym typeface="DFKai-SB"/>
              </a:rPr>
              <a:t>  工程挑戰性</a:t>
            </a:r>
            <a:endParaRPr sz="4400">
              <a:solidFill>
                <a:schemeClr val="dk1"/>
              </a:solidFill>
              <a:latin typeface="DFKai-SB"/>
              <a:ea typeface="DFKai-SB"/>
              <a:cs typeface="DFKai-SB"/>
              <a:sym typeface="DFKai-SB"/>
            </a:endParaRPr>
          </a:p>
        </p:txBody>
      </p:sp>
      <p:sp>
        <p:nvSpPr>
          <p:cNvPr id="189" name="Google Shape;189;p9"/>
          <p:cNvSpPr/>
          <p:nvPr/>
        </p:nvSpPr>
        <p:spPr>
          <a:xfrm>
            <a:off x="179512" y="188640"/>
            <a:ext cx="2448272" cy="1296144"/>
          </a:xfrm>
          <a:prstGeom prst="hexagon">
            <a:avLst>
              <a:gd fmla="val 25000" name="adj"/>
              <a:gd fmla="val 115470" name="vf"/>
            </a:avLst>
          </a:prstGeom>
          <a:gradFill>
            <a:gsLst>
              <a:gs pos="0">
                <a:srgbClr val="76923C"/>
              </a:gs>
              <a:gs pos="50000">
                <a:srgbClr val="C2D59B"/>
              </a:gs>
              <a:gs pos="100000">
                <a:srgbClr val="76923C"/>
              </a:gs>
            </a:gsLst>
            <a:path path="circle">
              <a:fillToRect b="100%" r="100%"/>
            </a:path>
            <a:tileRect l="-100%" t="-100%"/>
          </a:gra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2400">
                <a:solidFill>
                  <a:schemeClr val="dk1"/>
                </a:solidFill>
                <a:latin typeface="DFKai-SB"/>
                <a:ea typeface="DFKai-SB"/>
                <a:cs typeface="DFKai-SB"/>
                <a:sym typeface="DFKai-SB"/>
              </a:rPr>
              <a:t>第22屆</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金質獎</a:t>
            </a:r>
            <a:endParaRPr sz="2400">
              <a:solidFill>
                <a:schemeClr val="dk1"/>
              </a:solidFill>
              <a:latin typeface="DFKai-SB"/>
              <a:ea typeface="DFKai-SB"/>
              <a:cs typeface="DFKai-SB"/>
              <a:sym typeface="DFKai-SB"/>
            </a:endParaRPr>
          </a:p>
          <a:p>
            <a:pPr indent="0" lvl="0" marL="0" marR="0" rtl="0" algn="ctr">
              <a:spcBef>
                <a:spcPts val="0"/>
              </a:spcBef>
              <a:spcAft>
                <a:spcPts val="0"/>
              </a:spcAft>
              <a:buNone/>
            </a:pPr>
            <a:r>
              <a:rPr lang="zh-TW" sz="2400">
                <a:solidFill>
                  <a:schemeClr val="dk1"/>
                </a:solidFill>
                <a:latin typeface="DFKai-SB"/>
                <a:ea typeface="DFKai-SB"/>
                <a:cs typeface="DFKai-SB"/>
                <a:sym typeface="DFKai-SB"/>
              </a:rPr>
              <a:t>品質優良獎</a:t>
            </a:r>
            <a:endParaRPr/>
          </a:p>
        </p:txBody>
      </p:sp>
      <p:sp>
        <p:nvSpPr>
          <p:cNvPr id="190" name="Google Shape;190;p9"/>
          <p:cNvSpPr/>
          <p:nvPr/>
        </p:nvSpPr>
        <p:spPr>
          <a:xfrm>
            <a:off x="1691680" y="1861373"/>
            <a:ext cx="6048672"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zh-TW" sz="2400">
                <a:solidFill>
                  <a:schemeClr val="dk1"/>
                </a:solidFill>
                <a:latin typeface="Calibri"/>
                <a:ea typeface="Calibri"/>
                <a:cs typeface="Calibri"/>
                <a:sym typeface="Calibri"/>
              </a:rPr>
              <a:t>本案為深陽台，立面造型凹凸深度不一致，增加施工架及支撐搭設難度</a:t>
            </a:r>
            <a:endParaRPr sz="2400">
              <a:solidFill>
                <a:schemeClr val="dk1"/>
              </a:solidFill>
              <a:latin typeface="Calibri"/>
              <a:ea typeface="Calibri"/>
              <a:cs typeface="Calibri"/>
              <a:sym typeface="Calibri"/>
            </a:endParaRPr>
          </a:p>
        </p:txBody>
      </p:sp>
      <p:pic>
        <p:nvPicPr>
          <p:cNvPr id="191" name="Google Shape;191;p9"/>
          <p:cNvPicPr preferRelativeResize="0"/>
          <p:nvPr/>
        </p:nvPicPr>
        <p:blipFill rotWithShape="1">
          <a:blip r:embed="rId3">
            <a:alphaModFix/>
          </a:blip>
          <a:srcRect b="0" l="0" r="0" t="0"/>
          <a:stretch/>
        </p:blipFill>
        <p:spPr>
          <a:xfrm>
            <a:off x="1565920" y="3068960"/>
            <a:ext cx="6300192" cy="35438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2022-09-28T01:47:44Z</dcterms:created>
  <dc:creator>1608</dc:creator>
</cp:coreProperties>
</file>