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14" roundtripDataSignature="AMtx7mj2N+h/Ri0JMrUuLkK2JU66QJBJ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6" orient="horz"/>
        <p:guide pos="2142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247" cy="491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826" y="0"/>
            <a:ext cx="2946246" cy="491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288" y="4713357"/>
            <a:ext cx="5439101" cy="4468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3101"/>
            <a:ext cx="2946247" cy="49194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826" y="9433101"/>
            <a:ext cx="2946246" cy="49194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679288" y="4713357"/>
            <a:ext cx="5439101" cy="4468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:notes"/>
          <p:cNvSpPr txBox="1"/>
          <p:nvPr>
            <p:ph idx="12" type="sldNum"/>
          </p:nvPr>
        </p:nvSpPr>
        <p:spPr>
          <a:xfrm>
            <a:off x="3849826" y="9433101"/>
            <a:ext cx="2946246" cy="49194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79288" y="4713357"/>
            <a:ext cx="5439101" cy="4468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:notes"/>
          <p:cNvSpPr txBox="1"/>
          <p:nvPr>
            <p:ph idx="12" type="sldNum"/>
          </p:nvPr>
        </p:nvSpPr>
        <p:spPr>
          <a:xfrm>
            <a:off x="3849826" y="9433101"/>
            <a:ext cx="2946246" cy="49194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679288" y="4713357"/>
            <a:ext cx="5439101" cy="4468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:notes"/>
          <p:cNvSpPr txBox="1"/>
          <p:nvPr>
            <p:ph idx="12" type="sldNum"/>
          </p:nvPr>
        </p:nvSpPr>
        <p:spPr>
          <a:xfrm>
            <a:off x="3849826" y="9433101"/>
            <a:ext cx="2946246" cy="49194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79288" y="4713357"/>
            <a:ext cx="5439101" cy="4468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:notes"/>
          <p:cNvSpPr txBox="1"/>
          <p:nvPr>
            <p:ph idx="12" type="sldNum"/>
          </p:nvPr>
        </p:nvSpPr>
        <p:spPr>
          <a:xfrm>
            <a:off x="3849826" y="9433101"/>
            <a:ext cx="2946246" cy="49194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zh-TW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79288" y="4713357"/>
            <a:ext cx="5439101" cy="4468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:notes"/>
          <p:cNvSpPr txBox="1"/>
          <p:nvPr>
            <p:ph idx="12" type="sldNum"/>
          </p:nvPr>
        </p:nvSpPr>
        <p:spPr>
          <a:xfrm>
            <a:off x="3849826" y="9433101"/>
            <a:ext cx="2946246" cy="49194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zh-TW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79288" y="4713357"/>
            <a:ext cx="5439101" cy="4468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:notes"/>
          <p:cNvSpPr txBox="1"/>
          <p:nvPr>
            <p:ph idx="12" type="sldNum"/>
          </p:nvPr>
        </p:nvSpPr>
        <p:spPr>
          <a:xfrm>
            <a:off x="3849826" y="9433101"/>
            <a:ext cx="2946246" cy="49194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zh-TW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79288" y="4713357"/>
            <a:ext cx="5439101" cy="4468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7:notes"/>
          <p:cNvSpPr txBox="1"/>
          <p:nvPr>
            <p:ph idx="12" type="sldNum"/>
          </p:nvPr>
        </p:nvSpPr>
        <p:spPr>
          <a:xfrm>
            <a:off x="3849826" y="9433101"/>
            <a:ext cx="2946246" cy="49194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zh-TW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/>
          <p:nvPr>
            <p:ph idx="2" type="sldImg"/>
          </p:nvPr>
        </p:nvSpPr>
        <p:spPr>
          <a:xfrm>
            <a:off x="917575" y="744538"/>
            <a:ext cx="4964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679288" y="4713357"/>
            <a:ext cx="5439101" cy="4468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:notes"/>
          <p:cNvSpPr txBox="1"/>
          <p:nvPr>
            <p:ph idx="12" type="sldNum"/>
          </p:nvPr>
        </p:nvSpPr>
        <p:spPr>
          <a:xfrm>
            <a:off x="3849826" y="9433101"/>
            <a:ext cx="2946246" cy="49194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zh-TW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3124200" y="6373091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/>
          <p:nvPr>
            <p:ph type="title"/>
          </p:nvPr>
        </p:nvSpPr>
        <p:spPr>
          <a:xfrm>
            <a:off x="1331913" y="188913"/>
            <a:ext cx="73437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" type="body"/>
          </p:nvPr>
        </p:nvSpPr>
        <p:spPr>
          <a:xfrm>
            <a:off x="1331913" y="1827213"/>
            <a:ext cx="73517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⚪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1" type="ftr"/>
          </p:nvPr>
        </p:nvSpPr>
        <p:spPr>
          <a:xfrm>
            <a:off x="3124200" y="6391564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12"/>
          <p:cNvCxnSpPr/>
          <p:nvPr/>
        </p:nvCxnSpPr>
        <p:spPr>
          <a:xfrm>
            <a:off x="1447800" y="2514600"/>
            <a:ext cx="7239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Google Shape;27;p12"/>
          <p:cNvSpPr txBox="1"/>
          <p:nvPr>
            <p:ph type="ctrTitle"/>
          </p:nvPr>
        </p:nvSpPr>
        <p:spPr>
          <a:xfrm>
            <a:off x="1443038" y="985838"/>
            <a:ext cx="7239000" cy="1444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" type="subTitle"/>
          </p:nvPr>
        </p:nvSpPr>
        <p:spPr>
          <a:xfrm>
            <a:off x="1443038" y="3427413"/>
            <a:ext cx="7239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580"/>
              </a:spcBef>
              <a:spcAft>
                <a:spcPts val="0"/>
              </a:spcAft>
              <a:buSzPts val="290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1" type="ftr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type="title"/>
          </p:nvPr>
        </p:nvSpPr>
        <p:spPr>
          <a:xfrm>
            <a:off x="1331913" y="188913"/>
            <a:ext cx="73437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3124200" y="6373091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1331913" y="220663"/>
            <a:ext cx="7812087" cy="1096962"/>
          </a:xfrm>
          <a:prstGeom prst="rect">
            <a:avLst/>
          </a:prstGeom>
          <a:gradFill>
            <a:gsLst>
              <a:gs pos="0">
                <a:srgbClr val="D2E8F6"/>
              </a:gs>
              <a:gs pos="100000">
                <a:srgbClr val="89BBDD">
                  <a:alpha val="9098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11;p9"/>
          <p:cNvSpPr txBox="1"/>
          <p:nvPr>
            <p:ph type="title"/>
          </p:nvPr>
        </p:nvSpPr>
        <p:spPr>
          <a:xfrm>
            <a:off x="1331913" y="188913"/>
            <a:ext cx="73437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" type="body"/>
          </p:nvPr>
        </p:nvSpPr>
        <p:spPr>
          <a:xfrm>
            <a:off x="1331913" y="1827213"/>
            <a:ext cx="73517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2750" lvl="0" marL="457200" marR="0" rtl="0" algn="l">
              <a:spcBef>
                <a:spcPts val="580"/>
              </a:spcBef>
              <a:spcAft>
                <a:spcPts val="0"/>
              </a:spcAft>
              <a:buClr>
                <a:srgbClr val="336699"/>
              </a:buClr>
              <a:buSzPts val="2900"/>
              <a:buFont typeface="Noto Sans Symbols"/>
              <a:buChar char="⚪"/>
              <a:defRPr b="0" i="0" sz="2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336699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336699"/>
              </a:buClr>
              <a:buSzPts val="2200"/>
              <a:buFont typeface="Noto Sans Symbols"/>
              <a:buChar char="⚪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rgbClr val="336699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rgbClr val="336699"/>
              </a:buClr>
              <a:buSzPts val="1900"/>
              <a:buFont typeface="Noto Sans Symbols"/>
              <a:buChar char="⚪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00989" lvl="5" marL="2743200" marR="0" rtl="0" algn="l"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⚪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00989" lvl="6" marL="3200400" marR="0" rtl="0" algn="l"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⚪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00990" lvl="7" marL="3657600" marR="0" rtl="0" algn="l"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⚪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00990" lvl="8" marL="4114800" marR="0" rtl="0" algn="l"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⚪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1" type="ftr"/>
          </p:nvPr>
        </p:nvSpPr>
        <p:spPr>
          <a:xfrm>
            <a:off x="3124200" y="6373091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5" name="Google Shape;15;p9"/>
          <p:cNvSpPr/>
          <p:nvPr/>
        </p:nvSpPr>
        <p:spPr>
          <a:xfrm>
            <a:off x="0" y="476250"/>
            <a:ext cx="1258888" cy="863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6;p9"/>
          <p:cNvSpPr txBox="1"/>
          <p:nvPr/>
        </p:nvSpPr>
        <p:spPr>
          <a:xfrm>
            <a:off x="33338" y="517525"/>
            <a:ext cx="1154112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第22屆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金質獎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品質優良獎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transition spd="med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5.jpg"/><Relationship Id="rId5" Type="http://schemas.openxmlformats.org/officeDocument/2006/relationships/image" Target="../media/image11.jpg"/><Relationship Id="rId6" Type="http://schemas.openxmlformats.org/officeDocument/2006/relationships/image" Target="../media/image16.jpg"/><Relationship Id="rId7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2.jpg"/><Relationship Id="rId5" Type="http://schemas.openxmlformats.org/officeDocument/2006/relationships/image" Target="../media/image6.jpg"/><Relationship Id="rId6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g"/><Relationship Id="rId4" Type="http://schemas.openxmlformats.org/officeDocument/2006/relationships/image" Target="../media/image22.jpg"/><Relationship Id="rId5" Type="http://schemas.openxmlformats.org/officeDocument/2006/relationships/image" Target="../media/image29.jpg"/><Relationship Id="rId6" Type="http://schemas.openxmlformats.org/officeDocument/2006/relationships/image" Target="../media/image2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jp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5.png"/><Relationship Id="rId7" Type="http://schemas.openxmlformats.org/officeDocument/2006/relationships/image" Target="../media/image28.jpg"/><Relationship Id="rId8" Type="http://schemas.openxmlformats.org/officeDocument/2006/relationships/image" Target="../media/image2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/>
          <p:nvPr>
            <p:ph idx="11" type="ftr"/>
          </p:nvPr>
        </p:nvSpPr>
        <p:spPr>
          <a:xfrm>
            <a:off x="3124200" y="6373091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" name="Google Shape;41;p1"/>
          <p:cNvSpPr txBox="1"/>
          <p:nvPr>
            <p:ph idx="4294967295" type="title"/>
          </p:nvPr>
        </p:nvSpPr>
        <p:spPr>
          <a:xfrm>
            <a:off x="1365250" y="692150"/>
            <a:ext cx="7599238" cy="5762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大潭電廠增建燃氣複循環機組發電計畫</a:t>
            </a:r>
            <a:br>
              <a:rPr lang="zh-TW" sz="3000"/>
            </a:br>
            <a:r>
              <a:rPr lang="zh-TW" sz="3000"/>
              <a:t>大潭及林口電廠增設161kV開關場統包工程</a:t>
            </a:r>
            <a:endParaRPr sz="3000"/>
          </a:p>
        </p:txBody>
      </p:sp>
      <p:pic>
        <p:nvPicPr>
          <p:cNvPr id="42" name="Google Shape;42;p1"/>
          <p:cNvPicPr preferRelativeResize="0"/>
          <p:nvPr/>
        </p:nvPicPr>
        <p:blipFill rotWithShape="1">
          <a:blip r:embed="rId3">
            <a:alphaModFix/>
          </a:blip>
          <a:srcRect b="0" l="0" r="4988" t="0"/>
          <a:stretch/>
        </p:blipFill>
        <p:spPr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/>
          <p:nvPr/>
        </p:nvSpPr>
        <p:spPr>
          <a:xfrm>
            <a:off x="971550" y="1665382"/>
            <a:ext cx="7992938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主辦機關：台灣電力股份有限公司 綜合施工處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設計單位：中興電工機械股份有限公司、張仲怡建築師事務所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監造單位：台灣電力股份有限公司 綜合施工處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施工單位：中興電工機械股份有限公司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分包單位：良記營造股份有限公司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契約金額： 2,513,000仟元</a:t>
            </a:r>
            <a:endParaRPr/>
          </a:p>
        </p:txBody>
      </p:sp>
      <p:sp>
        <p:nvSpPr>
          <p:cNvPr id="49" name="Google Shape;49;p2"/>
          <p:cNvSpPr txBox="1"/>
          <p:nvPr/>
        </p:nvSpPr>
        <p:spPr>
          <a:xfrm>
            <a:off x="1331913" y="476250"/>
            <a:ext cx="7343775" cy="85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4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基本資料</a:t>
            </a:r>
            <a:endParaRPr/>
          </a:p>
        </p:txBody>
      </p:sp>
      <p:pic>
        <p:nvPicPr>
          <p:cNvPr id="50" name="Google Shape;5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015" y="4039364"/>
            <a:ext cx="3528393" cy="2149200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</p:pic>
      <p:sp>
        <p:nvSpPr>
          <p:cNvPr id="51" name="Google Shape;51;p2"/>
          <p:cNvSpPr/>
          <p:nvPr/>
        </p:nvSpPr>
        <p:spPr>
          <a:xfrm>
            <a:off x="935984" y="6254099"/>
            <a:ext cx="3528000" cy="43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大潭電廠增建161kV開關場</a:t>
            </a: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4716015" y="6237312"/>
            <a:ext cx="3528393" cy="43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林口電廠擴建既有161kV開關場</a:t>
            </a:r>
            <a:endParaRPr/>
          </a:p>
        </p:txBody>
      </p:sp>
      <p:pic>
        <p:nvPicPr>
          <p:cNvPr id="53" name="Google Shape;53;p2"/>
          <p:cNvPicPr preferRelativeResize="0"/>
          <p:nvPr/>
        </p:nvPicPr>
        <p:blipFill rotWithShape="1">
          <a:blip r:embed="rId4">
            <a:alphaModFix/>
          </a:blip>
          <a:srcRect b="0" l="0" r="4988" t="0"/>
          <a:stretch/>
        </p:blipFill>
        <p:spPr>
          <a:xfrm>
            <a:off x="935590" y="4005064"/>
            <a:ext cx="3528393" cy="2276872"/>
          </a:xfrm>
          <a:prstGeom prst="rect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/>
          <p:nvPr>
            <p:ph idx="11" type="ftr"/>
          </p:nvPr>
        </p:nvSpPr>
        <p:spPr>
          <a:xfrm>
            <a:off x="3124200" y="6391564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" name="Google Shape;60;p3"/>
          <p:cNvSpPr/>
          <p:nvPr/>
        </p:nvSpPr>
        <p:spPr>
          <a:xfrm>
            <a:off x="0" y="1340768"/>
            <a:ext cx="15476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8000" lvl="0" marL="288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•"/>
            </a:pPr>
            <a:r>
              <a:rPr b="1" i="0" lang="zh-TW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工程概述</a:t>
            </a:r>
            <a:endParaRPr b="1" i="0" sz="2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"/>
          <p:cNvSpPr txBox="1"/>
          <p:nvPr>
            <p:ph type="title"/>
          </p:nvPr>
        </p:nvSpPr>
        <p:spPr>
          <a:xfrm>
            <a:off x="1331913" y="188913"/>
            <a:ext cx="73437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工程概述及特色</a:t>
            </a:r>
            <a:endParaRPr/>
          </a:p>
        </p:txBody>
      </p:sp>
      <p:grpSp>
        <p:nvGrpSpPr>
          <p:cNvPr id="62" name="Google Shape;62;p3"/>
          <p:cNvGrpSpPr/>
          <p:nvPr/>
        </p:nvGrpSpPr>
        <p:grpSpPr>
          <a:xfrm>
            <a:off x="1022067" y="2852936"/>
            <a:ext cx="1677725" cy="845242"/>
            <a:chOff x="893759" y="3465631"/>
            <a:chExt cx="4597045" cy="1299087"/>
          </a:xfrm>
        </p:grpSpPr>
        <p:sp>
          <p:nvSpPr>
            <p:cNvPr id="63" name="Google Shape;63;p3"/>
            <p:cNvSpPr txBox="1"/>
            <p:nvPr/>
          </p:nvSpPr>
          <p:spPr>
            <a:xfrm>
              <a:off x="893762" y="3960558"/>
              <a:ext cx="4597042" cy="80416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1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大潭電廠新建7、8及9號發電機組。</a:t>
              </a:r>
              <a:endParaRPr b="1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893759" y="3465631"/>
              <a:ext cx="4597045" cy="442865"/>
            </a:xfrm>
            <a:prstGeom prst="rect">
              <a:avLst/>
            </a:prstGeom>
            <a:solidFill>
              <a:srgbClr val="0070C0"/>
            </a:solidFill>
            <a:ln cap="flat" cmpd="sng" w="381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6000" lIns="36000" spcFirstLastPara="1" rIns="36000" wrap="square" tIns="360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14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大潭電廠發電計畫</a:t>
              </a:r>
              <a:endParaRPr/>
            </a:p>
          </p:txBody>
        </p:sp>
      </p:grpSp>
      <p:grpSp>
        <p:nvGrpSpPr>
          <p:cNvPr id="65" name="Google Shape;65;p3"/>
          <p:cNvGrpSpPr/>
          <p:nvPr/>
        </p:nvGrpSpPr>
        <p:grpSpPr>
          <a:xfrm>
            <a:off x="3132038" y="2564904"/>
            <a:ext cx="1800002" cy="1544476"/>
            <a:chOff x="2652654" y="5065439"/>
            <a:chExt cx="1800002" cy="1544476"/>
          </a:xfrm>
        </p:grpSpPr>
        <p:sp>
          <p:nvSpPr>
            <p:cNvPr id="66" name="Google Shape;66;p3"/>
            <p:cNvSpPr txBox="1"/>
            <p:nvPr/>
          </p:nvSpPr>
          <p:spPr>
            <a:xfrm>
              <a:off x="2652656" y="5065439"/>
              <a:ext cx="1800000" cy="28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1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本案工程範圍</a:t>
              </a:r>
              <a:endParaRPr/>
            </a:p>
          </p:txBody>
        </p:sp>
        <p:sp>
          <p:nvSpPr>
            <p:cNvPr id="67" name="Google Shape;67;p3"/>
            <p:cNvSpPr txBox="1"/>
            <p:nvPr/>
          </p:nvSpPr>
          <p:spPr>
            <a:xfrm>
              <a:off x="2671508" y="5860103"/>
              <a:ext cx="1756800" cy="749812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6000" lIns="72000" spcFirstLastPara="1" rIns="72000" wrap="square" tIns="360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11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於大潭電廠端增建161kV開關場，負責輸送7及9號機提供之161kV電力至林口電廠。</a:t>
              </a:r>
              <a:endParaRPr b="1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2652654" y="5373217"/>
              <a:ext cx="1800000" cy="46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1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大潭電廠新建一161kV開關場</a:t>
              </a:r>
              <a:endParaRPr/>
            </a:p>
          </p:txBody>
        </p:sp>
      </p:grpSp>
      <p:grpSp>
        <p:nvGrpSpPr>
          <p:cNvPr id="69" name="Google Shape;69;p3"/>
          <p:cNvGrpSpPr/>
          <p:nvPr/>
        </p:nvGrpSpPr>
        <p:grpSpPr>
          <a:xfrm>
            <a:off x="5220072" y="2564904"/>
            <a:ext cx="1800000" cy="1542696"/>
            <a:chOff x="5004048" y="5056788"/>
            <a:chExt cx="1800000" cy="1542696"/>
          </a:xfrm>
        </p:grpSpPr>
        <p:sp>
          <p:nvSpPr>
            <p:cNvPr id="70" name="Google Shape;70;p3"/>
            <p:cNvSpPr txBox="1"/>
            <p:nvPr/>
          </p:nvSpPr>
          <p:spPr>
            <a:xfrm>
              <a:off x="5004048" y="5056788"/>
              <a:ext cx="1800000" cy="28814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1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本案工程範圍</a:t>
              </a:r>
              <a:endParaRPr/>
            </a:p>
          </p:txBody>
        </p:sp>
        <p:sp>
          <p:nvSpPr>
            <p:cNvPr id="71" name="Google Shape;71;p3"/>
            <p:cNvSpPr txBox="1"/>
            <p:nvPr/>
          </p:nvSpPr>
          <p:spPr>
            <a:xfrm>
              <a:off x="5028594" y="5850684"/>
              <a:ext cx="1756800" cy="7488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6000" lIns="72000" spcFirstLastPara="1" rIns="72000" wrap="square" tIns="360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11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於林口電廠增建161kV開關場，將輸送至林口電廠之電力提供大台北地區用電。</a:t>
              </a:r>
              <a:endParaRPr b="1" i="0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004048" y="5364684"/>
              <a:ext cx="1800000" cy="46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14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林口電廠擴建既有161kV開關場</a:t>
              </a:r>
              <a:endParaRPr/>
            </a:p>
          </p:txBody>
        </p:sp>
      </p:grpSp>
      <p:sp>
        <p:nvSpPr>
          <p:cNvPr id="73" name="Google Shape;73;p3"/>
          <p:cNvSpPr/>
          <p:nvPr/>
        </p:nvSpPr>
        <p:spPr>
          <a:xfrm>
            <a:off x="7308304" y="2564904"/>
            <a:ext cx="1332000" cy="504000"/>
          </a:xfrm>
          <a:prstGeom prst="rect">
            <a:avLst/>
          </a:prstGeom>
          <a:solidFill>
            <a:srgbClr val="0070C0"/>
          </a:solidFill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大台北地區用電</a:t>
            </a:r>
            <a:endParaRPr/>
          </a:p>
        </p:txBody>
      </p:sp>
      <p:grpSp>
        <p:nvGrpSpPr>
          <p:cNvPr id="74" name="Google Shape;74;p3"/>
          <p:cNvGrpSpPr/>
          <p:nvPr/>
        </p:nvGrpSpPr>
        <p:grpSpPr>
          <a:xfrm>
            <a:off x="1547664" y="1556792"/>
            <a:ext cx="7128792" cy="1238562"/>
            <a:chOff x="861136" y="4024428"/>
            <a:chExt cx="7815320" cy="1325941"/>
          </a:xfrm>
        </p:grpSpPr>
        <p:pic>
          <p:nvPicPr>
            <p:cNvPr id="75" name="Google Shape;7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1136" y="4752662"/>
              <a:ext cx="720416" cy="531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1136" y="4024428"/>
              <a:ext cx="720416" cy="53042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7" name="Google Shape;77;p3"/>
            <p:cNvCxnSpPr/>
            <p:nvPr/>
          </p:nvCxnSpPr>
          <p:spPr>
            <a:xfrm>
              <a:off x="1900654" y="4329919"/>
              <a:ext cx="1002741" cy="352552"/>
            </a:xfrm>
            <a:prstGeom prst="bentConnector3">
              <a:avLst>
                <a:gd fmla="val -10260" name="adj1"/>
              </a:avLst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78" name="Google Shape;78;p3"/>
            <p:cNvCxnSpPr/>
            <p:nvPr/>
          </p:nvCxnSpPr>
          <p:spPr>
            <a:xfrm flipH="1" rot="10800000">
              <a:off x="1912553" y="4835616"/>
              <a:ext cx="990842" cy="336599"/>
            </a:xfrm>
            <a:prstGeom prst="bentConnector3">
              <a:avLst>
                <a:gd fmla="val -10926" name="adj1"/>
              </a:avLst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4081372" y="4759841"/>
              <a:ext cx="1128219" cy="0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pic>
          <p:nvPicPr>
            <p:cNvPr id="80" name="Google Shape;80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06303" y="4223037"/>
              <a:ext cx="1670153" cy="10736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1" name="Google Shape;81;p3"/>
            <p:cNvCxnSpPr/>
            <p:nvPr/>
          </p:nvCxnSpPr>
          <p:spPr>
            <a:xfrm>
              <a:off x="6436245" y="4759841"/>
              <a:ext cx="981106" cy="0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82" name="Google Shape;82;p3"/>
            <p:cNvGrpSpPr/>
            <p:nvPr/>
          </p:nvGrpSpPr>
          <p:grpSpPr>
            <a:xfrm>
              <a:off x="2926109" y="4363420"/>
              <a:ext cx="1147689" cy="667614"/>
              <a:chOff x="2926109" y="4363420"/>
              <a:chExt cx="1147689" cy="667614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2926109" y="4363420"/>
                <a:ext cx="1147689" cy="634912"/>
              </a:xfrm>
              <a:prstGeom prst="rect">
                <a:avLst/>
              </a:prstGeom>
              <a:noFill/>
              <a:ln cap="flat" cmpd="sng" w="28575">
                <a:solidFill>
                  <a:srgbClr val="0070C0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84" name="Google Shape;84;p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3086203" y="4388146"/>
                <a:ext cx="872936" cy="6428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" name="Google Shape;85;p3"/>
            <p:cNvGrpSpPr/>
            <p:nvPr/>
          </p:nvGrpSpPr>
          <p:grpSpPr>
            <a:xfrm>
              <a:off x="5280983" y="4361825"/>
              <a:ext cx="1147689" cy="647276"/>
              <a:chOff x="5280983" y="4361825"/>
              <a:chExt cx="1147689" cy="647276"/>
            </a:xfrm>
          </p:grpSpPr>
          <p:pic>
            <p:nvPicPr>
              <p:cNvPr id="86" name="Google Shape;86;p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5403737" y="4365415"/>
                <a:ext cx="871854" cy="64368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7" name="Google Shape;87;p3"/>
              <p:cNvSpPr/>
              <p:nvPr/>
            </p:nvSpPr>
            <p:spPr>
              <a:xfrm>
                <a:off x="5280983" y="4361825"/>
                <a:ext cx="1147689" cy="634912"/>
              </a:xfrm>
              <a:prstGeom prst="rect">
                <a:avLst/>
              </a:prstGeom>
              <a:noFill/>
              <a:ln cap="flat" cmpd="sng" w="28575">
                <a:solidFill>
                  <a:srgbClr val="0070C0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88" name="Google Shape;88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024602" y="4124841"/>
              <a:ext cx="324000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024602" y="4990369"/>
              <a:ext cx="324000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506168" y="4579717"/>
              <a:ext cx="324000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835384" y="4572662"/>
              <a:ext cx="324000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" name="Google Shape;92;p3"/>
          <p:cNvSpPr/>
          <p:nvPr/>
        </p:nvSpPr>
        <p:spPr>
          <a:xfrm>
            <a:off x="0" y="3861048"/>
            <a:ext cx="15476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8000" lvl="0" marL="288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•"/>
            </a:pPr>
            <a:r>
              <a:rPr b="1" i="0" lang="zh-TW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工程特色</a:t>
            </a:r>
            <a:endParaRPr b="1" i="0" sz="2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576898" y="4228053"/>
            <a:ext cx="8243574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⮚"/>
            </a:pPr>
            <a:r>
              <a:rPr b="1" i="0" lang="zh-TW" sz="18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新世代的變電所：</a:t>
            </a:r>
            <a:endParaRPr b="1" i="0" sz="1800" u="none" cap="none" strike="noStrik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8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r>
              <a:rPr b="1" i="0" lang="zh-TW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設備小型化，廠房面積減少50%。營建模組化，縮短施工期程，更有高科技 </a:t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廠房的質感。設備模組化，工廠預組立、測試，功能百分百。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⮚"/>
            </a:pPr>
            <a:r>
              <a:rPr b="1" lang="zh-TW" sz="1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全工程生命週期的規劃：</a:t>
            </a:r>
            <a:endParaRPr b="1" sz="18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r>
              <a:rPr b="1" lang="zh-TW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落實運轉技術轉移、運維計畫科技化、運維空間充分安全考量及滾動式的安 </a:t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全防呆機制。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⮚"/>
            </a:pPr>
            <a:r>
              <a:rPr b="1" lang="zh-TW" sz="1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環保、節能減碳：</a:t>
            </a:r>
            <a:endParaRPr b="1" sz="18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r>
              <a:rPr b="1" lang="zh-TW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建材再生利用的構思、節能設備的用心、溫室氣體的減量及再生能源的利用。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/>
          <p:nvPr>
            <p:ph type="title"/>
          </p:nvPr>
        </p:nvSpPr>
        <p:spPr>
          <a:xfrm>
            <a:off x="1331913" y="188913"/>
            <a:ext cx="73437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/>
              <a:t>工程之創新性、挑戰性及周延性</a:t>
            </a:r>
            <a:endParaRPr sz="4000"/>
          </a:p>
        </p:txBody>
      </p:sp>
      <p:sp>
        <p:nvSpPr>
          <p:cNvPr id="100" name="Google Shape;100;p4"/>
          <p:cNvSpPr txBox="1"/>
          <p:nvPr>
            <p:ph idx="11" type="ftr"/>
          </p:nvPr>
        </p:nvSpPr>
        <p:spPr>
          <a:xfrm>
            <a:off x="3124200" y="6391564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zh-TW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0" y="1340768"/>
            <a:ext cx="12596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8000" lvl="0" marL="288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•"/>
            </a:pPr>
            <a:r>
              <a:rPr b="1" lang="zh-TW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創新性</a:t>
            </a:r>
            <a:endParaRPr b="1"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323528" y="1756895"/>
            <a:ext cx="4212000" cy="3162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6000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✔"/>
            </a:pPr>
            <a:r>
              <a:rPr b="1" lang="zh-TW" sz="1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建築資訊模型(BIM)運用</a:t>
            </a:r>
            <a:endParaRPr b="1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16000" lvl="0" marL="432000" marR="0" rtl="0" algn="just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Noto Sans Symbols"/>
              <a:buChar char="⮚"/>
            </a:pPr>
            <a:r>
              <a:rPr b="0" lang="zh-TW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提升施工效益。</a:t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16000" lvl="0" marL="432000" marR="0" rtl="0" algn="just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Noto Sans Symbols"/>
              <a:buChar char="⮚"/>
            </a:pPr>
            <a:r>
              <a:rPr b="0" lang="zh-TW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據以劃設警戒線，降低鄰近高壓電感電風險。</a:t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16000" lvl="0" marL="432000" marR="0" rtl="0" algn="just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Noto Sans Symbols"/>
              <a:buChar char="⮚"/>
            </a:pPr>
            <a:r>
              <a:rPr b="0" lang="zh-TW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榮獲</a:t>
            </a:r>
            <a:r>
              <a:rPr b="0" lang="zh-TW" sz="14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「</a:t>
            </a:r>
            <a:r>
              <a:rPr b="0" lang="zh-TW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2021數位應用創新奬</a:t>
            </a:r>
            <a:r>
              <a:rPr b="0" lang="zh-TW" sz="14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」</a:t>
            </a:r>
            <a:endParaRPr b="0" sz="1400">
              <a:solidFill>
                <a:schemeClr val="dk1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indent="-127099" lvl="0" marL="432000" marR="0" rtl="0" algn="just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indent="-127099" lvl="0" marL="432000" marR="0" rtl="0" algn="just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indent="-127099" lvl="0" marL="432000" marR="0" rtl="0" algn="just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indent="-127099" lvl="0" marL="432000" marR="0" rtl="0" algn="just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2160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2160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2160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2160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2160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2160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16000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✔"/>
            </a:pPr>
            <a:r>
              <a:rPr b="1" lang="zh-TW" sz="1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GIS的設計精進</a:t>
            </a:r>
            <a:endParaRPr b="1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" name="Google Shape;103;p4"/>
          <p:cNvSpPr/>
          <p:nvPr/>
        </p:nvSpPr>
        <p:spPr>
          <a:xfrm>
            <a:off x="4644008" y="1746447"/>
            <a:ext cx="4248472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6000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✔"/>
            </a:pPr>
            <a:r>
              <a:rPr b="1" lang="zh-TW" sz="1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電抗器防震新設計</a:t>
            </a:r>
            <a:r>
              <a:rPr b="0" lang="zh-TW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：底座與基礎間增設減震裝置，抑制震動、降低噪音、延長設備使用壽命。</a:t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16000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✔"/>
            </a:pPr>
            <a:r>
              <a:rPr b="1" lang="zh-TW" sz="1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彈性的線路設計</a:t>
            </a:r>
            <a:r>
              <a:rPr b="0" lang="zh-TW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：停電任一匯流排或檢修任一斷路器，均不影響供電。</a:t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 b="21533" l="18741" r="19191" t="7241"/>
          <a:stretch/>
        </p:blipFill>
        <p:spPr>
          <a:xfrm>
            <a:off x="221865" y="2939434"/>
            <a:ext cx="2052695" cy="132987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/>
          <p:nvPr/>
        </p:nvSpPr>
        <p:spPr>
          <a:xfrm>
            <a:off x="221865" y="4269304"/>
            <a:ext cx="2052695" cy="2616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林口端運用BIM模擬吊裝作業</a:t>
            </a:r>
            <a:endParaRPr/>
          </a:p>
        </p:txBody>
      </p:sp>
      <p:pic>
        <p:nvPicPr>
          <p:cNvPr descr="一張含有 文字 的圖片&#10;&#10;自動產生的描述" id="106" name="Google Shape;10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7936" y="2939434"/>
            <a:ext cx="2008067" cy="132987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/>
          <p:nvPr/>
        </p:nvSpPr>
        <p:spPr>
          <a:xfrm>
            <a:off x="2376223" y="4269304"/>
            <a:ext cx="2008067" cy="2616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榮獲「2021數位應用創新奬」</a:t>
            </a:r>
            <a:endParaRPr/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5516" y="4889380"/>
            <a:ext cx="3918088" cy="1707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45932" y="2431748"/>
            <a:ext cx="4025324" cy="208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24028" y="5013176"/>
            <a:ext cx="3888432" cy="1530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type="title"/>
          </p:nvPr>
        </p:nvSpPr>
        <p:spPr>
          <a:xfrm>
            <a:off x="1331913" y="188913"/>
            <a:ext cx="73437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/>
              <a:t>工程之創新性、挑戰性及周延性</a:t>
            </a:r>
            <a:endParaRPr sz="4000"/>
          </a:p>
        </p:txBody>
      </p:sp>
      <p:sp>
        <p:nvSpPr>
          <p:cNvPr id="117" name="Google Shape;117;p5"/>
          <p:cNvSpPr txBox="1"/>
          <p:nvPr>
            <p:ph idx="11" type="ftr"/>
          </p:nvPr>
        </p:nvSpPr>
        <p:spPr>
          <a:xfrm>
            <a:off x="3124200" y="6391564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zh-TW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0" y="1340768"/>
            <a:ext cx="1259632" cy="430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8000" lvl="0" marL="288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•"/>
            </a:pPr>
            <a:r>
              <a:rPr b="1" lang="zh-TW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挑戰性</a:t>
            </a:r>
            <a:endParaRPr b="1"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323528" y="1756895"/>
            <a:ext cx="4248472" cy="461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6000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✔"/>
            </a:pPr>
            <a:r>
              <a:rPr b="1" lang="zh-TW" sz="1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電廠開關場首次採統包</a:t>
            </a:r>
            <a:r>
              <a:rPr b="0" lang="zh-TW" sz="1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b="0" lang="zh-TW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減少介面、縮短工期。</a:t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16000" lvl="0" marL="216000" marR="0" rtl="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✔"/>
            </a:pPr>
            <a:r>
              <a:rPr b="1" lang="zh-TW" sz="1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首次採鋼構複合式金屬鈑設計</a:t>
            </a:r>
            <a:r>
              <a:rPr b="0" lang="zh-TW" sz="1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b="0" lang="zh-TW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提昇施工速率、降低缺工影響、降低職安風險。</a:t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4644008" y="1772816"/>
            <a:ext cx="4320480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6000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✔"/>
            </a:pPr>
            <a:r>
              <a:rPr b="1" lang="zh-TW" sz="1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節能設備</a:t>
            </a:r>
            <a:r>
              <a:rPr b="0" lang="zh-TW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：採用新型161kV GIS、節能燈具、高效率馬達及設置太陽能發電設備等，年可減少CO</a:t>
            </a:r>
            <a:r>
              <a:rPr b="0" baseline="-25000" lang="zh-TW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0" lang="zh-TW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：1305.02公噸。</a:t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16000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✔"/>
            </a:pPr>
            <a:r>
              <a:rPr b="1" lang="zh-TW" sz="1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疫情及缺工的影響減至最低</a:t>
            </a:r>
            <a:r>
              <a:rPr b="0" lang="zh-TW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：遵循工程會防疫指導，使疫情對工進之影響減至最低，且工班掌握、適時延長工時。</a:t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816" y="2276120"/>
            <a:ext cx="3493170" cy="168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4">
            <a:alphaModFix/>
          </a:blip>
          <a:srcRect b="10917" l="10553" r="11113" t="78424"/>
          <a:stretch/>
        </p:blipFill>
        <p:spPr>
          <a:xfrm>
            <a:off x="548680" y="4869160"/>
            <a:ext cx="3798168" cy="168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5">
            <a:alphaModFix/>
          </a:blip>
          <a:srcRect b="15470" l="3537" r="6888" t="32023"/>
          <a:stretch/>
        </p:blipFill>
        <p:spPr>
          <a:xfrm>
            <a:off x="5003800" y="5013176"/>
            <a:ext cx="3816672" cy="1545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6">
            <a:alphaModFix/>
          </a:blip>
          <a:srcRect b="37745" l="4299" r="4801" t="25714"/>
          <a:stretch/>
        </p:blipFill>
        <p:spPr>
          <a:xfrm>
            <a:off x="4940008" y="2489075"/>
            <a:ext cx="3744416" cy="1804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>
            <p:ph type="title"/>
          </p:nvPr>
        </p:nvSpPr>
        <p:spPr>
          <a:xfrm>
            <a:off x="1331913" y="188913"/>
            <a:ext cx="73437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/>
              <a:t>工程之創新性、挑戰性及周延性</a:t>
            </a:r>
            <a:endParaRPr sz="4000"/>
          </a:p>
        </p:txBody>
      </p:sp>
      <p:sp>
        <p:nvSpPr>
          <p:cNvPr id="131" name="Google Shape;131;p6"/>
          <p:cNvSpPr txBox="1"/>
          <p:nvPr>
            <p:ph idx="11" type="ftr"/>
          </p:nvPr>
        </p:nvSpPr>
        <p:spPr>
          <a:xfrm>
            <a:off x="3124200" y="6391564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zh-TW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0" y="1340768"/>
            <a:ext cx="1259632" cy="430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8000" lvl="0" marL="288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•"/>
            </a:pPr>
            <a:r>
              <a:rPr b="1" lang="zh-TW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周延性</a:t>
            </a:r>
            <a:endParaRPr b="1"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323528" y="1756895"/>
            <a:ext cx="4176464" cy="453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6000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✔"/>
            </a:pPr>
            <a:r>
              <a:rPr b="1" lang="zh-TW" sz="1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生態保育降低環境衝擊</a:t>
            </a:r>
            <a:r>
              <a:rPr b="0" lang="zh-TW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：以『迴避』、『縮小』、『減輕』、『補償』之友善環境策略降低施工衝擊。</a:t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16000" lvl="0" marL="216000" marR="0" rtl="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✔"/>
            </a:pPr>
            <a:r>
              <a:rPr b="1" lang="zh-TW" sz="1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運維階段災害預防</a:t>
            </a:r>
            <a:r>
              <a:rPr b="0" lang="zh-TW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：</a:t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4572000" y="1772816"/>
            <a:ext cx="4320480" cy="3585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6000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✔"/>
            </a:pPr>
            <a:r>
              <a:rPr b="1" lang="zh-TW" sz="1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設備巡檢導入E化系統</a:t>
            </a:r>
            <a:r>
              <a:rPr b="0" lang="zh-TW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：透過此數位化、可視化、行動化的E化設備巡檢系統，達成降低成本與提升營運效率的成果。</a:t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99" lvl="0" marL="216000" marR="0" rtl="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16000" lvl="0" marL="216000" marR="0" rtl="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✔"/>
            </a:pPr>
            <a:r>
              <a:rPr b="1" lang="zh-TW" sz="1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務實的運維技術轉移</a:t>
            </a:r>
            <a:r>
              <a:rPr b="0" lang="zh-TW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：共計施行教育訓練145小時、321人次。</a:t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 b="-409" l="1669" r="1501" t="11145"/>
          <a:stretch/>
        </p:blipFill>
        <p:spPr>
          <a:xfrm>
            <a:off x="580616" y="2450916"/>
            <a:ext cx="3631344" cy="1763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040" y="2492896"/>
            <a:ext cx="3743648" cy="1656184"/>
          </a:xfrm>
          <a:prstGeom prst="rect">
            <a:avLst/>
          </a:prstGeom>
          <a:noFill/>
          <a:ln>
            <a:noFill/>
          </a:ln>
          <a:effectLst>
            <a:outerShdw rotWithShape="0" algn="ctr" dir="6993903" dist="28398">
              <a:srgbClr val="808080"/>
            </a:outerShdw>
          </a:effectLst>
        </p:spPr>
      </p:pic>
      <p:pic>
        <p:nvPicPr>
          <p:cNvPr id="137" name="Google Shape;13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60416" y="4764325"/>
            <a:ext cx="3743648" cy="177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/>
          <p:cNvPicPr preferRelativeResize="0"/>
          <p:nvPr/>
        </p:nvPicPr>
        <p:blipFill rotWithShape="1">
          <a:blip r:embed="rId6">
            <a:alphaModFix/>
          </a:blip>
          <a:srcRect b="15551" l="2165" r="1009" t="24124"/>
          <a:stretch/>
        </p:blipFill>
        <p:spPr>
          <a:xfrm>
            <a:off x="580616" y="4653136"/>
            <a:ext cx="3631344" cy="1889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" name="Google Shape;144;p7"/>
          <p:cNvGraphicFramePr/>
          <p:nvPr/>
        </p:nvGraphicFramePr>
        <p:xfrm>
          <a:off x="2647489" y="4124199"/>
          <a:ext cx="1654786" cy="2214119"/>
        </p:xfrm>
        <a:graphic>
          <a:graphicData uri="http://schemas.openxmlformats.org/presentationml/2006/ole">
            <mc:AlternateContent>
              <mc:Choice Requires="v">
                <p:oleObj r:id="rId4" imgH="2214119" imgW="1654786" progId="Acrobat.Document.DC" spid="_x0000_s1">
                  <p:embed/>
                </p:oleObj>
              </mc:Choice>
              <mc:Fallback>
                <p:oleObj r:id="rId5" imgH="2214119" imgW="1654786" progId="Acrobat.Document.DC">
                  <p:embed/>
                  <p:pic>
                    <p:nvPicPr>
                      <p:cNvPr id="144" name="Google Shape;144;p7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647489" y="4124199"/>
                        <a:ext cx="1654786" cy="2214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Google Shape;145;p7"/>
          <p:cNvSpPr txBox="1"/>
          <p:nvPr>
            <p:ph type="title"/>
          </p:nvPr>
        </p:nvSpPr>
        <p:spPr>
          <a:xfrm>
            <a:off x="1331913" y="188913"/>
            <a:ext cx="73437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工程優良事蹟及顯著效益</a:t>
            </a:r>
            <a:endParaRPr/>
          </a:p>
        </p:txBody>
      </p:sp>
      <p:sp>
        <p:nvSpPr>
          <p:cNvPr id="146" name="Google Shape;146;p7"/>
          <p:cNvSpPr txBox="1"/>
          <p:nvPr>
            <p:ph idx="11" type="ftr"/>
          </p:nvPr>
        </p:nvSpPr>
        <p:spPr>
          <a:xfrm>
            <a:off x="3124200" y="6391564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zh-TW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0" y="1340768"/>
            <a:ext cx="20517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8000" lvl="0" marL="288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•"/>
            </a:pPr>
            <a:r>
              <a:rPr b="1" lang="zh-TW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工程優良事蹟</a:t>
            </a:r>
            <a:endParaRPr b="1"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323528" y="1756895"/>
            <a:ext cx="4608512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6000" lvl="0" marL="216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Noto Sans Symbols"/>
              <a:buChar char="✔"/>
            </a:pPr>
            <a:r>
              <a:rPr b="1" lang="zh-TW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榮獲台電公司2022年</a:t>
            </a:r>
            <a:r>
              <a:rPr b="1" lang="zh-TW" sz="15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綠色環保優良工地評鑑特優</a:t>
            </a:r>
            <a:r>
              <a:rPr b="1" lang="zh-TW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。</a:t>
            </a:r>
            <a:endParaRPr b="1"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16000" lvl="0" marL="216000" marR="0" rtl="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Noto Sans Symbols"/>
              <a:buChar char="✔"/>
            </a:pPr>
            <a:r>
              <a:rPr b="1" lang="zh-TW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榮獲經濟部111年度</a:t>
            </a:r>
            <a:r>
              <a:rPr b="1" lang="zh-TW" sz="15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公共工程設施工程類優質獎</a:t>
            </a:r>
            <a:r>
              <a:rPr b="1" lang="zh-TW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。</a:t>
            </a:r>
            <a:endParaRPr b="1"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16000" lvl="0" marL="216000" marR="0" rtl="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Noto Sans Symbols"/>
              <a:buChar char="✔"/>
            </a:pPr>
            <a:r>
              <a:rPr b="1" lang="zh-TW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林口端運用BIM模擬吊裝作業，劃定安全區域(榮獲2021 </a:t>
            </a:r>
            <a:r>
              <a:rPr b="1" lang="zh-TW" sz="15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BIM 數位應用創新獎</a:t>
            </a:r>
            <a:r>
              <a:rPr b="1" lang="zh-TW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-施工基礎應用佳作)。</a:t>
            </a:r>
            <a:endParaRPr b="1"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16000" lvl="0" marL="216000" marR="0" rtl="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Noto Sans Symbols"/>
              <a:buChar char="✔"/>
            </a:pPr>
            <a:r>
              <a:rPr b="1" lang="zh-TW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落實防疫作為、人機料彈性調度，克服疫情影響，為台電大潭計畫進度如期工程。</a:t>
            </a:r>
            <a:endParaRPr b="1"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16000" lvl="0" marL="216000" marR="0" rtl="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Noto Sans Symbols"/>
              <a:buChar char="✔"/>
            </a:pPr>
            <a:r>
              <a:rPr b="1" lang="zh-TW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台電大潭發電計畫-職安管理績優工地：專業的風險評估、第三方督導機制及運用科技評估、執法。</a:t>
            </a:r>
            <a:endParaRPr b="1"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630499" y="6363339"/>
            <a:ext cx="1637246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綠色環保優良工地</a:t>
            </a:r>
            <a:endParaRPr b="1"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評鑑特優</a:t>
            </a:r>
            <a:endParaRPr b="1"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0" name="Google Shape;150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325737" y="4428961"/>
            <a:ext cx="2246767" cy="163724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/>
          <p:nvPr/>
        </p:nvSpPr>
        <p:spPr>
          <a:xfrm>
            <a:off x="4932040" y="1340768"/>
            <a:ext cx="20517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8000" lvl="0" marL="288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•"/>
            </a:pPr>
            <a:r>
              <a:rPr b="1" lang="zh-TW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工程顯著效益</a:t>
            </a:r>
            <a:endParaRPr b="1"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5292080" y="1749003"/>
            <a:ext cx="3312368" cy="3064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6000" lvl="0" marL="2160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Char char="✔"/>
            </a:pPr>
            <a:r>
              <a:rPr b="1" lang="zh-TW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提高發電量</a:t>
            </a:r>
            <a:r>
              <a:rPr b="0" lang="zh-TW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：可輸送大潭電廠新建7、9號發電機組提供之161kV 210.5萬瓩之電力輸出，</a:t>
            </a:r>
            <a:r>
              <a:rPr b="0" lang="zh-TW" sz="14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增加提供台電公司北部總發電量之36%</a:t>
            </a:r>
            <a:r>
              <a:rPr b="0" lang="zh-TW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，舒緩中電北送或南電北送之輸電壓力。</a:t>
            </a:r>
            <a:endParaRPr b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16000" lvl="0" marL="216000" marR="0" rtl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Char char="✔"/>
            </a:pPr>
            <a:r>
              <a:rPr b="1" lang="zh-TW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降低輸電風險</a:t>
            </a:r>
            <a:r>
              <a:rPr b="0" lang="zh-TW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：新建開關場將7、9號機組所產生之電力以新建輸電線路「大潭~林口一至四路」引接至林口電廠開關場，可</a:t>
            </a:r>
            <a:r>
              <a:rPr b="0" lang="zh-TW" sz="14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分散輸電網絡風險</a:t>
            </a:r>
            <a:r>
              <a:rPr b="0" lang="zh-TW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，也降低大潭電廠至龍潭超高壓變電所之線路負擔。</a:t>
            </a:r>
            <a:endParaRPr b="1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2646722" y="6345579"/>
            <a:ext cx="1637246" cy="41125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經濟部111年度公共工程</a:t>
            </a:r>
            <a:endParaRPr b="1"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設施工程類優質獎</a:t>
            </a:r>
            <a:endParaRPr b="1"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一張含有 室內 的圖片&#10;&#10;自動產生的描述" id="154" name="Google Shape;154;p7"/>
          <p:cNvPicPr preferRelativeResize="0"/>
          <p:nvPr/>
        </p:nvPicPr>
        <p:blipFill rotWithShape="1">
          <a:blip r:embed="rId8">
            <a:alphaModFix/>
          </a:blip>
          <a:srcRect b="9517" l="30699" r="32330" t="30556"/>
          <a:stretch/>
        </p:blipFill>
        <p:spPr>
          <a:xfrm>
            <a:off x="5365756" y="4941168"/>
            <a:ext cx="1184287" cy="1440000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55" name="Google Shape;155;p7"/>
          <p:cNvPicPr preferRelativeResize="0"/>
          <p:nvPr/>
        </p:nvPicPr>
        <p:blipFill rotWithShape="1">
          <a:blip r:embed="rId9">
            <a:alphaModFix/>
          </a:blip>
          <a:srcRect b="7358" l="10822" r="17351" t="13941"/>
          <a:stretch/>
        </p:blipFill>
        <p:spPr>
          <a:xfrm>
            <a:off x="6732240" y="4941168"/>
            <a:ext cx="1752000" cy="1440000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56" name="Google Shape;156;p7"/>
          <p:cNvSpPr/>
          <p:nvPr/>
        </p:nvSpPr>
        <p:spPr>
          <a:xfrm>
            <a:off x="5365756" y="6455847"/>
            <a:ext cx="1184287" cy="2419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161 kV GIS</a:t>
            </a:r>
            <a:endParaRPr b="1"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6732240" y="6455847"/>
            <a:ext cx="1752000" cy="2419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屋外電抗器</a:t>
            </a:r>
            <a:endParaRPr/>
          </a:p>
        </p:txBody>
      </p:sp>
      <p:sp>
        <p:nvSpPr>
          <p:cNvPr id="158" name="Google Shape;158;p7"/>
          <p:cNvSpPr/>
          <p:nvPr/>
        </p:nvSpPr>
        <p:spPr>
          <a:xfrm>
            <a:off x="2609639" y="4869160"/>
            <a:ext cx="810233" cy="216024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2655857" y="4869160"/>
            <a:ext cx="1603730" cy="36004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179" y="1569636"/>
            <a:ext cx="8723078" cy="51120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66" name="Google Shape;166;p8"/>
          <p:cNvSpPr txBox="1"/>
          <p:nvPr>
            <p:ph idx="11" type="ftr"/>
          </p:nvPr>
        </p:nvSpPr>
        <p:spPr>
          <a:xfrm>
            <a:off x="3124200" y="6373091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zh-TW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7" name="Google Shape;167;p8"/>
          <p:cNvSpPr txBox="1"/>
          <p:nvPr>
            <p:ph idx="4294967295" type="title"/>
          </p:nvPr>
        </p:nvSpPr>
        <p:spPr>
          <a:xfrm>
            <a:off x="1365250" y="333375"/>
            <a:ext cx="7310438" cy="86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推薦原因</a:t>
            </a:r>
            <a:endParaRPr/>
          </a:p>
        </p:txBody>
      </p:sp>
      <p:sp>
        <p:nvSpPr>
          <p:cNvPr id="168" name="Google Shape;168;p8"/>
          <p:cNvSpPr/>
          <p:nvPr/>
        </p:nvSpPr>
        <p:spPr>
          <a:xfrm>
            <a:off x="250825" y="1757035"/>
            <a:ext cx="8642350" cy="3688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8000" lvl="0" marL="2880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Char char="●"/>
            </a:pPr>
            <a:r>
              <a:rPr b="1" lang="zh-TW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本工程施工期間經歷疫情、大環境缺工及物價上漲，透過統包最有利標的發包方式，承商良善的設計、工法改良及積極工程管理，克服困難提前完成本工程安裝測試工作。</a:t>
            </a:r>
            <a:endParaRPr b="1"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8000" lvl="0" marL="288000" marR="0" rtl="0" algn="just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Char char="●"/>
            </a:pPr>
            <a:r>
              <a:rPr b="1" lang="zh-TW" sz="2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新世代開關場採用全工程生命週期的考量、強化維護管理及防災安全，兼顧環境保育、節能減碳、循環經濟，使用模組化設計、工廠預製的組成、因應缺工世代，將引領次世代開關場的設計及施工。</a:t>
            </a:r>
            <a:endParaRPr b="1" sz="20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8000" lvl="0" marL="288000" marR="0" rtl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Char char="●"/>
            </a:pPr>
            <a:r>
              <a:rPr b="1" lang="zh-TW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未來可提供大潭發電廠擴建複循環機組發電後之電力，經由大潭、林口161kV開關場之輸電線路送至大台北地區，提供可靠電力及改善區域電力供需平衡。</a:t>
            </a:r>
            <a:endParaRPr b="1" sz="20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2880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2009-10-22T08:03:45Z</dcterms:created>
  <dc:creator>ALBERT</dc:creator>
</cp:coreProperties>
</file>